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28"/>
  </p:notesMasterIdLst>
  <p:sldIdLst>
    <p:sldId id="256" r:id="rId2"/>
    <p:sldId id="283" r:id="rId3"/>
    <p:sldId id="284" r:id="rId4"/>
    <p:sldId id="285" r:id="rId5"/>
    <p:sldId id="281" r:id="rId6"/>
    <p:sldId id="293" r:id="rId7"/>
    <p:sldId id="282" r:id="rId8"/>
    <p:sldId id="294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286" r:id="rId18"/>
    <p:sldId id="297" r:id="rId19"/>
    <p:sldId id="296" r:id="rId20"/>
    <p:sldId id="287" r:id="rId21"/>
    <p:sldId id="289" r:id="rId22"/>
    <p:sldId id="290" r:id="rId23"/>
    <p:sldId id="298" r:id="rId24"/>
    <p:sldId id="291" r:id="rId25"/>
    <p:sldId id="292" r:id="rId26"/>
    <p:sldId id="307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aad156@moe.om" initials="m" lastIdx="1" clrIdx="0">
    <p:extLst>
      <p:ext uri="{19B8F6BF-5375-455C-9EA6-DF929625EA0E}">
        <p15:presenceInfo xmlns:p15="http://schemas.microsoft.com/office/powerpoint/2012/main" userId="meaad156@moe.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89896" autoAdjust="0"/>
  </p:normalViewPr>
  <p:slideViewPr>
    <p:cSldViewPr>
      <p:cViewPr varScale="1">
        <p:scale>
          <a:sx n="91" d="100"/>
          <a:sy n="91" d="100"/>
        </p:scale>
        <p:origin x="1221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1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8T10:09:30.766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OM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FEA6E14-2394-4E34-B454-193A57E2EA43}" type="datetimeFigureOut">
              <a:rPr lang="ar-OM" smtClean="0"/>
              <a:t>26/07/1442</a:t>
            </a:fld>
            <a:endParaRPr lang="ar-OM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OM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OM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7F1DF6-9498-4D39-8728-50455FF93CFF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79307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OM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72B6-F86D-459E-809A-744B36A309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9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7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56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74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79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3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56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58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36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0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1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94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86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51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80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67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72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34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6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4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35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1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89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27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49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0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25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58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7359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96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860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25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7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825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78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2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4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9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2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2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825" r:id="rId3"/>
    <p:sldLayoutId id="2147483824" r:id="rId4"/>
    <p:sldLayoutId id="2147483815" r:id="rId5"/>
    <p:sldLayoutId id="2147483814" r:id="rId6"/>
    <p:sldLayoutId id="2147483813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828" r:id="rId13"/>
    <p:sldLayoutId id="2147483827" r:id="rId14"/>
    <p:sldLayoutId id="2147483826" r:id="rId15"/>
    <p:sldLayoutId id="2147483823" r:id="rId16"/>
    <p:sldLayoutId id="2147483822" r:id="rId17"/>
    <p:sldLayoutId id="2147483821" r:id="rId18"/>
    <p:sldLayoutId id="2147483820" r:id="rId19"/>
    <p:sldLayoutId id="2147483819" r:id="rId20"/>
    <p:sldLayoutId id="2147483818" r:id="rId21"/>
    <p:sldLayoutId id="2147483817" r:id="rId22"/>
    <p:sldLayoutId id="2147483816" r:id="rId23"/>
    <p:sldLayoutId id="2147483812" r:id="rId24"/>
    <p:sldLayoutId id="2147483811" r:id="rId25"/>
    <p:sldLayoutId id="2147483810" r:id="rId26"/>
    <p:sldLayoutId id="2147483809" r:id="rId27"/>
    <p:sldLayoutId id="2147483808" r:id="rId28"/>
    <p:sldLayoutId id="2147483807" r:id="rId29"/>
    <p:sldLayoutId id="2147483806" r:id="rId30"/>
    <p:sldLayoutId id="2147483805" r:id="rId31"/>
    <p:sldLayoutId id="2147483796" r:id="rId32"/>
    <p:sldLayoutId id="2147483797" r:id="rId33"/>
    <p:sldLayoutId id="2147483798" r:id="rId34"/>
    <p:sldLayoutId id="2147483799" r:id="rId35"/>
    <p:sldLayoutId id="2147483800" r:id="rId36"/>
    <p:sldLayoutId id="2147483801" r:id="rId37"/>
    <p:sldLayoutId id="2147483802" r:id="rId38"/>
    <p:sldLayoutId id="2147483803" r:id="rId39"/>
    <p:sldLayoutId id="2147483804" r:id="rId40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2098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2846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rain-steam-rail-railway-railroad-2582669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jelly-belly-png/download/35284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ccle3.eu/english/tag/python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Yellow_duckling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pixel.net/Fish-Cartoon-Underwater-Clipart-Water-Sea-Swim-3418189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pti.sa.gov.au/livingneighbourhoods/getting-started/ideas-planner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veworksheets.com/2-vc673353oe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sv/cartoon-tecknad-serie-glad-design-2319839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pixabay.com/en/balloon-comic-cartoon-message-875186/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freesvg.org/man-saying-hello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igcastro.blogspot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pixabay.com/en/bird-feather-beak-welcome-hello-1773599/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domainq.net/0012185-2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11024891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11.xml"/><Relationship Id="rId7" Type="http://schemas.openxmlformats.org/officeDocument/2006/relationships/hyperlink" Target="http://ui-cloud.com/push-the-button/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umbrella-png/download/4087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3481452"/>
            <a:ext cx="7467597" cy="1356855"/>
          </a:xfrm>
        </p:spPr>
        <p:txBody>
          <a:bodyPr>
            <a:normAutofit/>
          </a:bodyPr>
          <a:lstStyle/>
          <a:p>
            <a:r>
              <a:rPr lang="en-US" sz="4400" b="1" dirty="0"/>
              <a:t>           Grade Two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2067" y="4419601"/>
            <a:ext cx="5012933" cy="1981200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5100" b="1" dirty="0"/>
              <a:t>Unit 1: </a:t>
            </a:r>
            <a:r>
              <a:rPr lang="en-US" sz="5100" b="1" i="1" u="sng" dirty="0"/>
              <a:t>Free time</a:t>
            </a:r>
          </a:p>
          <a:p>
            <a:r>
              <a:rPr lang="en-US" sz="5400" b="1" i="1" dirty="0">
                <a:highlight>
                  <a:srgbClr val="FFFF00"/>
                </a:highlight>
              </a:rPr>
              <a:t>Semester two </a:t>
            </a:r>
          </a:p>
          <a:p>
            <a:r>
              <a:rPr lang="en-US" sz="5100" b="1" dirty="0"/>
              <a:t>Lesson(5-6)</a:t>
            </a:r>
          </a:p>
          <a:p>
            <a:endParaRPr lang="en-US" sz="5100" b="1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AA229FD-6C5C-494A-B4B8-4C5C00EED23E}"/>
              </a:ext>
            </a:extLst>
          </p:cNvPr>
          <p:cNvSpPr/>
          <p:nvPr/>
        </p:nvSpPr>
        <p:spPr>
          <a:xfrm>
            <a:off x="152400" y="4953000"/>
            <a:ext cx="4191000" cy="12788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AL-</a:t>
            </a:r>
            <a:r>
              <a:rPr lang="en-GB" sz="1800" b="1" i="0" u="none" strike="noStrike" dirty="0" err="1">
                <a:solidFill>
                  <a:schemeClr val="bg2">
                    <a:lumMod val="25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Ofoq</a:t>
            </a:r>
            <a:r>
              <a:rPr lang="en-GB" sz="1800" b="1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School for Basic Education(1-4)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FF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Done by teacher</a:t>
            </a:r>
            <a:r>
              <a:rPr lang="en-GB" sz="1800" b="1" dirty="0">
                <a:solidFill>
                  <a:srgbClr val="FF0000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: </a:t>
            </a:r>
            <a:r>
              <a:rPr lang="en-GB" sz="1800" b="1" dirty="0">
                <a:solidFill>
                  <a:schemeClr val="accent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Mead AL-</a:t>
            </a:r>
            <a:r>
              <a:rPr lang="en-GB" sz="1800" b="1" dirty="0" err="1">
                <a:solidFill>
                  <a:schemeClr val="accent1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qudhi</a:t>
            </a:r>
            <a:endParaRPr lang="en-GB" sz="1800" b="1" dirty="0">
              <a:solidFill>
                <a:schemeClr val="accent1"/>
              </a:solidFill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AC4B4F9-8140-4A95-A31C-61D5DD7E2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09600"/>
            <a:ext cx="3881919" cy="34282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C2731EF-4D5E-4E55-9908-709B1541A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1" y="626107"/>
            <a:ext cx="3881919" cy="341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28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تحلية&#10;&#10;تم إنشاء الوصف تلقائياً">
            <a:extLst>
              <a:ext uri="{FF2B5EF4-FFF2-40B4-BE49-F238E27FC236}">
                <a16:creationId xmlns:a16="http://schemas.microsoft.com/office/drawing/2014/main" id="{16A5FFE3-1B93-495A-A575-944EC1A5F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3000" y="1295400"/>
            <a:ext cx="2743200" cy="38862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0ECD269-AA0F-4747-89C4-449FD02D5F25}"/>
              </a:ext>
            </a:extLst>
          </p:cNvPr>
          <p:cNvSpPr txBox="1"/>
          <p:nvPr/>
        </p:nvSpPr>
        <p:spPr>
          <a:xfrm>
            <a:off x="4572000" y="3657600"/>
            <a:ext cx="41148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6000" b="1" dirty="0">
                <a:latin typeface="Comic Sans MS" panose="030F0702030302020204" pitchFamily="66" charset="0"/>
              </a:rPr>
              <a:t>ce cream </a:t>
            </a:r>
            <a:endParaRPr lang="ar-OM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17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90ECD269-AA0F-4747-89C4-449FD02D5F25}"/>
              </a:ext>
            </a:extLst>
          </p:cNvPr>
          <p:cNvSpPr txBox="1"/>
          <p:nvPr/>
        </p:nvSpPr>
        <p:spPr>
          <a:xfrm>
            <a:off x="5486400" y="3429000"/>
            <a:ext cx="34290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6000" b="1" dirty="0">
                <a:latin typeface="Comic Sans MS" panose="030F0702030302020204" pitchFamily="66" charset="0"/>
              </a:rPr>
              <a:t>all</a:t>
            </a:r>
            <a:endParaRPr lang="ar-OM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صورة 3" descr="صورة تحتوي على كرة القدم الأمريكية, ألعاب القوى&#10;&#10;تم إنشاء الوصف تلقائياً">
            <a:extLst>
              <a:ext uri="{FF2B5EF4-FFF2-40B4-BE49-F238E27FC236}">
                <a16:creationId xmlns:a16="http://schemas.microsoft.com/office/drawing/2014/main" id="{814C0BA5-BD04-4706-AC37-8367BAFAF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3000" y="2133600"/>
            <a:ext cx="31242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4008AB1-D941-4E0F-95F8-58C47E36C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4400" y="1850633"/>
            <a:ext cx="4648200" cy="2823253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7209E90-E911-46B2-A8AF-79FEE92E003F}"/>
              </a:ext>
            </a:extLst>
          </p:cNvPr>
          <p:cNvSpPr txBox="1"/>
          <p:nvPr/>
        </p:nvSpPr>
        <p:spPr>
          <a:xfrm>
            <a:off x="6248400" y="3886200"/>
            <a:ext cx="25146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6000" b="1" dirty="0">
                <a:latin typeface="Comic Sans MS" panose="030F0702030302020204" pitchFamily="66" charset="0"/>
              </a:rPr>
              <a:t>rain</a:t>
            </a:r>
            <a:endParaRPr lang="ar-OM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7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مصباح&#10;&#10;تم إنشاء الوصف تلقائياً">
            <a:extLst>
              <a:ext uri="{FF2B5EF4-FFF2-40B4-BE49-F238E27FC236}">
                <a16:creationId xmlns:a16="http://schemas.microsoft.com/office/drawing/2014/main" id="{8F1BEBDE-EAB2-4585-8CD3-AB55CD6E3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95400" y="2057400"/>
            <a:ext cx="3219343" cy="2990743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7570809-04C9-47D3-A4CB-B06A1B508180}"/>
              </a:ext>
            </a:extLst>
          </p:cNvPr>
          <p:cNvSpPr txBox="1"/>
          <p:nvPr/>
        </p:nvSpPr>
        <p:spPr>
          <a:xfrm>
            <a:off x="5486400" y="3276600"/>
            <a:ext cx="33528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6000" b="1" dirty="0">
                <a:latin typeface="Comic Sans MS" panose="030F0702030302020204" pitchFamily="66" charset="0"/>
              </a:rPr>
              <a:t>elly</a:t>
            </a:r>
            <a:endParaRPr lang="ar-OM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7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CEC9180-BAB3-458A-96C8-943B76D1E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00202" y="1447800"/>
            <a:ext cx="3505200" cy="36576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40CD8DD-C8BF-43CD-BA31-8686F00EE776}"/>
              </a:ext>
            </a:extLst>
          </p:cNvPr>
          <p:cNvSpPr txBox="1"/>
          <p:nvPr/>
        </p:nvSpPr>
        <p:spPr>
          <a:xfrm>
            <a:off x="5410200" y="3276600"/>
            <a:ext cx="29718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6000" b="1" dirty="0">
                <a:latin typeface="Comic Sans MS" panose="030F0702030302020204" pitchFamily="66" charset="0"/>
              </a:rPr>
              <a:t>nake</a:t>
            </a:r>
            <a:endParaRPr lang="ar-OM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, خوذة, رسوم المتجهات&#10;&#10;تم إنشاء الوصف تلقائياً">
            <a:extLst>
              <a:ext uri="{FF2B5EF4-FFF2-40B4-BE49-F238E27FC236}">
                <a16:creationId xmlns:a16="http://schemas.microsoft.com/office/drawing/2014/main" id="{6CCF7CE7-2146-47BA-AB3D-7B11A44FC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24000" y="1447800"/>
            <a:ext cx="3723085" cy="44958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9983F37-063B-4569-9709-7DB272D5D665}"/>
              </a:ext>
            </a:extLst>
          </p:cNvPr>
          <p:cNvSpPr txBox="1"/>
          <p:nvPr/>
        </p:nvSpPr>
        <p:spPr>
          <a:xfrm>
            <a:off x="5943600" y="3733800"/>
            <a:ext cx="28194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n-US" sz="6000" b="1" dirty="0">
                <a:latin typeface="Comic Sans MS" panose="030F0702030302020204" pitchFamily="66" charset="0"/>
              </a:rPr>
              <a:t>uck</a:t>
            </a:r>
            <a:endParaRPr lang="ar-OM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00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سمك, داكن&#10;&#10;تم إنشاء الوصف تلقائياً">
            <a:extLst>
              <a:ext uri="{FF2B5EF4-FFF2-40B4-BE49-F238E27FC236}">
                <a16:creationId xmlns:a16="http://schemas.microsoft.com/office/drawing/2014/main" id="{60CCCC08-C352-4BF1-9756-7D6B66FE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960" y="1143000"/>
            <a:ext cx="5526640" cy="405765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7D5399E-5AE1-4766-B3A5-878D2CF9923C}"/>
              </a:ext>
            </a:extLst>
          </p:cNvPr>
          <p:cNvSpPr txBox="1"/>
          <p:nvPr/>
        </p:nvSpPr>
        <p:spPr>
          <a:xfrm>
            <a:off x="5715000" y="2743200"/>
            <a:ext cx="25908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r>
              <a:rPr lang="en-US" sz="6000" b="1" dirty="0">
                <a:latin typeface="Comic Sans MS" panose="030F0702030302020204" pitchFamily="66" charset="0"/>
              </a:rPr>
              <a:t>ish</a:t>
            </a:r>
            <a:endParaRPr lang="ar-OM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1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C718386-075F-4CD2-B713-E66DEBA192CC}"/>
              </a:ext>
            </a:extLst>
          </p:cNvPr>
          <p:cNvSpPr txBox="1"/>
          <p:nvPr/>
        </p:nvSpPr>
        <p:spPr>
          <a:xfrm>
            <a:off x="1143000" y="-76200"/>
            <a:ext cx="7010400" cy="1069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2800" b="1" kern="1200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Open your </a:t>
            </a:r>
            <a:r>
              <a:rPr lang="en-US" sz="2800" b="1" kern="1200" baseline="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class book </a:t>
            </a:r>
            <a:r>
              <a:rPr lang="en-US" sz="2800" b="1" kern="1200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page</a:t>
            </a:r>
            <a:r>
              <a:rPr lang="en-US" sz="2800" b="1" kern="1200" baseline="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 6 – 7 </a:t>
            </a:r>
            <a:r>
              <a:rPr lang="en-US" sz="2800" kern="1200" baseline="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:-</a:t>
            </a:r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907FF17-C3BB-40A2-A6B9-5F5A7C52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8372010" cy="5334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7388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C718386-075F-4CD2-B713-E66DEBA192CC}"/>
              </a:ext>
            </a:extLst>
          </p:cNvPr>
          <p:cNvSpPr txBox="1"/>
          <p:nvPr/>
        </p:nvSpPr>
        <p:spPr>
          <a:xfrm>
            <a:off x="1371600" y="-77485"/>
            <a:ext cx="3619500" cy="1069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3600" b="1" kern="1200" baseline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  <a:ea typeface="+mj-ea"/>
                <a:cs typeface="+mj-cs"/>
              </a:rPr>
              <a:t>What is it?</a:t>
            </a:r>
            <a:endParaRPr lang="en-US" sz="3600" kern="1200" baseline="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907FF17-C3BB-40A2-A6B9-5F5A7C528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10463" r="50666" b="22574"/>
          <a:stretch/>
        </p:blipFill>
        <p:spPr>
          <a:xfrm>
            <a:off x="152400" y="914399"/>
            <a:ext cx="7162800" cy="4114801"/>
          </a:xfrm>
          <a:prstGeom prst="rect">
            <a:avLst/>
          </a:prstGeom>
          <a:noFill/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CB01F36-338C-4CA2-AD00-9F54968EE872}"/>
              </a:ext>
            </a:extLst>
          </p:cNvPr>
          <p:cNvSpPr txBox="1"/>
          <p:nvPr/>
        </p:nvSpPr>
        <p:spPr>
          <a:xfrm>
            <a:off x="990600" y="5036582"/>
            <a:ext cx="2590800" cy="602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صورة 9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0CFD6F28-EDA9-4CB7-BEAA-208CF0B4F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34200" y="159780"/>
            <a:ext cx="2667000" cy="3269220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82AE7CD-397F-4BBF-9930-12F795705DC1}"/>
              </a:ext>
            </a:extLst>
          </p:cNvPr>
          <p:cNvSpPr txBox="1"/>
          <p:nvPr/>
        </p:nvSpPr>
        <p:spPr>
          <a:xfrm>
            <a:off x="5638800" y="2057400"/>
            <a:ext cx="12192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endParaRPr lang="ar-OM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C58CB5A-C43D-4ADA-84CD-CFF9FCCFCDAD}"/>
              </a:ext>
            </a:extLst>
          </p:cNvPr>
          <p:cNvSpPr txBox="1"/>
          <p:nvPr/>
        </p:nvSpPr>
        <p:spPr>
          <a:xfrm>
            <a:off x="1637016" y="3048000"/>
            <a:ext cx="1143000" cy="83820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1">
            <a:spAutoFit/>
          </a:bodyPr>
          <a:lstStyle/>
          <a:p>
            <a:endParaRPr lang="ar-OM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5B89141-07BE-45A7-8505-0E03ECD0CCEE}"/>
              </a:ext>
            </a:extLst>
          </p:cNvPr>
          <p:cNvSpPr txBox="1"/>
          <p:nvPr/>
        </p:nvSpPr>
        <p:spPr>
          <a:xfrm>
            <a:off x="4385781" y="3893049"/>
            <a:ext cx="609600" cy="109762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1">
            <a:spAutoFit/>
          </a:bodyPr>
          <a:lstStyle/>
          <a:p>
            <a:endParaRPr lang="ar-OM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4E3A148-7B81-40A1-901B-752DD8D11C97}"/>
              </a:ext>
            </a:extLst>
          </p:cNvPr>
          <p:cNvSpPr txBox="1"/>
          <p:nvPr/>
        </p:nvSpPr>
        <p:spPr>
          <a:xfrm>
            <a:off x="762000" y="1143000"/>
            <a:ext cx="1676400" cy="762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endParaRPr lang="ar-OM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B076DE6-7386-4098-B0F0-52B0B815E3DD}"/>
              </a:ext>
            </a:extLst>
          </p:cNvPr>
          <p:cNvSpPr txBox="1"/>
          <p:nvPr/>
        </p:nvSpPr>
        <p:spPr>
          <a:xfrm>
            <a:off x="762000" y="5257800"/>
            <a:ext cx="1524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It is a</a:t>
            </a:r>
            <a:endParaRPr lang="ar-OM" sz="2400" b="1" dirty="0">
              <a:solidFill>
                <a:srgbClr val="0070C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115949F-58DD-4EA3-BA72-527C1F2D6E53}"/>
              </a:ext>
            </a:extLst>
          </p:cNvPr>
          <p:cNvSpPr txBox="1"/>
          <p:nvPr/>
        </p:nvSpPr>
        <p:spPr>
          <a:xfrm>
            <a:off x="1979916" y="5222106"/>
            <a:ext cx="16002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lion</a:t>
            </a:r>
            <a:endParaRPr lang="ar-OM" sz="2800" b="1" dirty="0">
              <a:solidFill>
                <a:srgbClr val="0070C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80E3699-3C3E-4F42-8036-C145F85B5197}"/>
              </a:ext>
            </a:extLst>
          </p:cNvPr>
          <p:cNvSpPr txBox="1"/>
          <p:nvPr/>
        </p:nvSpPr>
        <p:spPr>
          <a:xfrm>
            <a:off x="4838700" y="5222107"/>
            <a:ext cx="1600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It is a</a:t>
            </a:r>
            <a:endParaRPr lang="ar-OM" sz="2400" b="1" dirty="0">
              <a:solidFill>
                <a:srgbClr val="FF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33AEE57-C32E-4E7A-BA24-BE3FD1384BCB}"/>
              </a:ext>
            </a:extLst>
          </p:cNvPr>
          <p:cNvSpPr txBox="1"/>
          <p:nvPr/>
        </p:nvSpPr>
        <p:spPr>
          <a:xfrm>
            <a:off x="6019800" y="5222106"/>
            <a:ext cx="10680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sock</a:t>
            </a:r>
            <a:endParaRPr lang="ar-OM" sz="2400" b="1" dirty="0">
              <a:solidFill>
                <a:srgbClr val="FF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8CD0DFC-3E9E-4B3F-97DA-9AA6793F2FFD}"/>
              </a:ext>
            </a:extLst>
          </p:cNvPr>
          <p:cNvSpPr txBox="1"/>
          <p:nvPr/>
        </p:nvSpPr>
        <p:spPr>
          <a:xfrm>
            <a:off x="914400" y="5938263"/>
            <a:ext cx="12192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It is a</a:t>
            </a:r>
            <a:endParaRPr lang="ar-OM" sz="2400" b="1" dirty="0">
              <a:solidFill>
                <a:schemeClr val="accent4">
                  <a:lumMod val="75000"/>
                </a:schemeClr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A3603E2-2195-48E8-A200-C437F99C9300}"/>
              </a:ext>
            </a:extLst>
          </p:cNvPr>
          <p:cNvSpPr txBox="1"/>
          <p:nvPr/>
        </p:nvSpPr>
        <p:spPr>
          <a:xfrm>
            <a:off x="1965361" y="5940682"/>
            <a:ext cx="914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hen</a:t>
            </a:r>
            <a:endParaRPr lang="ar-OM" sz="2400" b="1" dirty="0">
              <a:solidFill>
                <a:schemeClr val="accent4">
                  <a:lumMod val="75000"/>
                </a:schemeClr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91957F2-A402-4444-979D-0187E13CB61D}"/>
              </a:ext>
            </a:extLst>
          </p:cNvPr>
          <p:cNvSpPr txBox="1"/>
          <p:nvPr/>
        </p:nvSpPr>
        <p:spPr>
          <a:xfrm>
            <a:off x="4876799" y="5938263"/>
            <a:ext cx="12954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It is a</a:t>
            </a:r>
            <a:endParaRPr lang="ar-OM" sz="2400" b="1" dirty="0">
              <a:solidFill>
                <a:srgbClr val="7030A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5506603-2D04-4C37-8BA0-4D0CA56D2EA0}"/>
              </a:ext>
            </a:extLst>
          </p:cNvPr>
          <p:cNvSpPr txBox="1"/>
          <p:nvPr/>
        </p:nvSpPr>
        <p:spPr>
          <a:xfrm>
            <a:off x="5943600" y="5942544"/>
            <a:ext cx="10680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Yo-yo</a:t>
            </a:r>
            <a:endParaRPr lang="ar-OM" sz="2400" b="1" dirty="0">
              <a:solidFill>
                <a:srgbClr val="7030A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907FF17-C3BB-40A2-A6B9-5F5A7C52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488"/>
            <a:ext cx="8643135" cy="5507130"/>
          </a:xfrm>
          <a:prstGeom prst="rect">
            <a:avLst/>
          </a:prstGeom>
          <a:noFill/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9936CE4-EEE2-4093-93EF-8F871E1B8F25}"/>
              </a:ext>
            </a:extLst>
          </p:cNvPr>
          <p:cNvSpPr txBox="1"/>
          <p:nvPr/>
        </p:nvSpPr>
        <p:spPr>
          <a:xfrm>
            <a:off x="1250022" y="103284"/>
            <a:ext cx="7924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*Name each item in the shop and write the first letter of each word in the boxes:-</a:t>
            </a:r>
            <a:endParaRPr lang="ar-OM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3CC4DE2-5676-4A60-A72D-50DEBE4C9891}"/>
              </a:ext>
            </a:extLst>
          </p:cNvPr>
          <p:cNvSpPr txBox="1"/>
          <p:nvPr/>
        </p:nvSpPr>
        <p:spPr>
          <a:xfrm>
            <a:off x="2025292" y="2340774"/>
            <a:ext cx="3048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F249376-C0D8-4485-85F7-3656C3F55109}"/>
              </a:ext>
            </a:extLst>
          </p:cNvPr>
          <p:cNvSpPr txBox="1"/>
          <p:nvPr/>
        </p:nvSpPr>
        <p:spPr>
          <a:xfrm>
            <a:off x="2530011" y="2340774"/>
            <a:ext cx="3048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5CD2720-B913-41FE-BF5B-454390DC4E15}"/>
              </a:ext>
            </a:extLst>
          </p:cNvPr>
          <p:cNvSpPr txBox="1"/>
          <p:nvPr/>
        </p:nvSpPr>
        <p:spPr>
          <a:xfrm>
            <a:off x="3034729" y="2340774"/>
            <a:ext cx="3048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2386983-D7F2-4B31-8F7B-85C0CDAC165E}"/>
              </a:ext>
            </a:extLst>
          </p:cNvPr>
          <p:cNvSpPr txBox="1"/>
          <p:nvPr/>
        </p:nvSpPr>
        <p:spPr>
          <a:xfrm>
            <a:off x="3434780" y="2337282"/>
            <a:ext cx="37800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F5B16EB-0AD8-4E28-B709-52F89F057B90}"/>
              </a:ext>
            </a:extLst>
          </p:cNvPr>
          <p:cNvSpPr txBox="1"/>
          <p:nvPr/>
        </p:nvSpPr>
        <p:spPr>
          <a:xfrm>
            <a:off x="5029200" y="2324484"/>
            <a:ext cx="18322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9228D93-07C3-41A4-B5B9-C11729CA0C5A}"/>
              </a:ext>
            </a:extLst>
          </p:cNvPr>
          <p:cNvSpPr txBox="1"/>
          <p:nvPr/>
        </p:nvSpPr>
        <p:spPr>
          <a:xfrm>
            <a:off x="5768940" y="2349789"/>
            <a:ext cx="3048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9A1D328-2665-4573-AD27-7905AFA299EB}"/>
              </a:ext>
            </a:extLst>
          </p:cNvPr>
          <p:cNvSpPr txBox="1"/>
          <p:nvPr/>
        </p:nvSpPr>
        <p:spPr>
          <a:xfrm>
            <a:off x="6250754" y="2293282"/>
            <a:ext cx="228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OM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A1E99BD-1AAA-4079-9BB1-44091E48B8D9}"/>
              </a:ext>
            </a:extLst>
          </p:cNvPr>
          <p:cNvSpPr txBox="1"/>
          <p:nvPr/>
        </p:nvSpPr>
        <p:spPr>
          <a:xfrm flipH="1">
            <a:off x="6849758" y="2334400"/>
            <a:ext cx="35231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65726E0-8CE7-43DB-B509-DE78E389DA0E}"/>
              </a:ext>
            </a:extLst>
          </p:cNvPr>
          <p:cNvSpPr txBox="1"/>
          <p:nvPr/>
        </p:nvSpPr>
        <p:spPr>
          <a:xfrm>
            <a:off x="7370852" y="2319012"/>
            <a:ext cx="17722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D47E100-CDF4-40F8-9B4F-28206DEAA817}"/>
              </a:ext>
            </a:extLst>
          </p:cNvPr>
          <p:cNvSpPr txBox="1"/>
          <p:nvPr/>
        </p:nvSpPr>
        <p:spPr>
          <a:xfrm>
            <a:off x="7979273" y="2340774"/>
            <a:ext cx="2286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7271979-D2BA-4767-A754-38CEBB7AE8A5}"/>
              </a:ext>
            </a:extLst>
          </p:cNvPr>
          <p:cNvSpPr txBox="1"/>
          <p:nvPr/>
        </p:nvSpPr>
        <p:spPr>
          <a:xfrm>
            <a:off x="500865" y="3200400"/>
            <a:ext cx="3048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37D8CED-8867-499C-8C1F-21D022284B4C}"/>
              </a:ext>
            </a:extLst>
          </p:cNvPr>
          <p:cNvSpPr txBox="1"/>
          <p:nvPr/>
        </p:nvSpPr>
        <p:spPr>
          <a:xfrm>
            <a:off x="1295402" y="3200400"/>
            <a:ext cx="2286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60B75CE-AF4F-4591-97B6-F755A986B80B}"/>
              </a:ext>
            </a:extLst>
          </p:cNvPr>
          <p:cNvSpPr txBox="1"/>
          <p:nvPr/>
        </p:nvSpPr>
        <p:spPr>
          <a:xfrm>
            <a:off x="2085654" y="2756205"/>
            <a:ext cx="44435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0E4C077-5B5E-4BE5-9CC1-4F4184EDE7A8}"/>
              </a:ext>
            </a:extLst>
          </p:cNvPr>
          <p:cNvSpPr txBox="1"/>
          <p:nvPr/>
        </p:nvSpPr>
        <p:spPr>
          <a:xfrm>
            <a:off x="1933254" y="3231178"/>
            <a:ext cx="3048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E062EFF-5319-4C8D-AB29-D8E8FE162DC2}"/>
              </a:ext>
            </a:extLst>
          </p:cNvPr>
          <p:cNvSpPr txBox="1"/>
          <p:nvPr/>
        </p:nvSpPr>
        <p:spPr>
          <a:xfrm>
            <a:off x="2720511" y="3259723"/>
            <a:ext cx="2286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014AEE4-B221-4A02-9BFA-A132BF6DE876}"/>
              </a:ext>
            </a:extLst>
          </p:cNvPr>
          <p:cNvSpPr txBox="1"/>
          <p:nvPr/>
        </p:nvSpPr>
        <p:spPr>
          <a:xfrm>
            <a:off x="3509481" y="3259723"/>
            <a:ext cx="2286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13E93CB-ACF1-4082-9332-CCC5CE21B707}"/>
              </a:ext>
            </a:extLst>
          </p:cNvPr>
          <p:cNvSpPr txBox="1"/>
          <p:nvPr/>
        </p:nvSpPr>
        <p:spPr>
          <a:xfrm>
            <a:off x="5000519" y="3231178"/>
            <a:ext cx="3048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2F03A90-0D04-4246-B640-9F6A2784024E}"/>
              </a:ext>
            </a:extLst>
          </p:cNvPr>
          <p:cNvSpPr txBox="1"/>
          <p:nvPr/>
        </p:nvSpPr>
        <p:spPr>
          <a:xfrm>
            <a:off x="5568166" y="3259723"/>
            <a:ext cx="3048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7C42612-4415-4C4E-8DE9-34B500CEFF5C}"/>
              </a:ext>
            </a:extLst>
          </p:cNvPr>
          <p:cNvSpPr txBox="1"/>
          <p:nvPr/>
        </p:nvSpPr>
        <p:spPr>
          <a:xfrm>
            <a:off x="6025366" y="3259723"/>
            <a:ext cx="3048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0383BC9-87A9-420A-B5A2-BA9727FF98B7}"/>
              </a:ext>
            </a:extLst>
          </p:cNvPr>
          <p:cNvSpPr txBox="1"/>
          <p:nvPr/>
        </p:nvSpPr>
        <p:spPr>
          <a:xfrm>
            <a:off x="6591300" y="3290500"/>
            <a:ext cx="35231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7726908-B977-4422-9CB3-C2B7ACF0DA12}"/>
              </a:ext>
            </a:extLst>
          </p:cNvPr>
          <p:cNvSpPr txBox="1"/>
          <p:nvPr/>
        </p:nvSpPr>
        <p:spPr>
          <a:xfrm>
            <a:off x="7433355" y="3290499"/>
            <a:ext cx="30051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3BF87D4-ABB1-4FB3-B5D2-D0B322D3839C}"/>
              </a:ext>
            </a:extLst>
          </p:cNvPr>
          <p:cNvSpPr txBox="1"/>
          <p:nvPr/>
        </p:nvSpPr>
        <p:spPr>
          <a:xfrm>
            <a:off x="659258" y="3598276"/>
            <a:ext cx="30051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01F6441-59E9-4931-B697-F7A6B420DAA9}"/>
              </a:ext>
            </a:extLst>
          </p:cNvPr>
          <p:cNvSpPr txBox="1"/>
          <p:nvPr/>
        </p:nvSpPr>
        <p:spPr>
          <a:xfrm>
            <a:off x="430231" y="4191000"/>
            <a:ext cx="37543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j</a:t>
            </a:r>
            <a:endParaRPr lang="ar-OM" sz="1400" b="1" dirty="0">
              <a:solidFill>
                <a:srgbClr val="FF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046662F-045F-4007-8AC1-17FBC822F2B1}"/>
              </a:ext>
            </a:extLst>
          </p:cNvPr>
          <p:cNvSpPr txBox="1"/>
          <p:nvPr/>
        </p:nvSpPr>
        <p:spPr>
          <a:xfrm>
            <a:off x="1212779" y="4185863"/>
            <a:ext cx="4572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C11CCCB-E43E-4A0C-8D8F-4D9BDB394D29}"/>
              </a:ext>
            </a:extLst>
          </p:cNvPr>
          <p:cNvSpPr txBox="1"/>
          <p:nvPr/>
        </p:nvSpPr>
        <p:spPr>
          <a:xfrm>
            <a:off x="1872892" y="4001197"/>
            <a:ext cx="3048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endParaRPr lang="ar-OM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4D02E0D-C750-4234-874F-929FC657BCA7}"/>
              </a:ext>
            </a:extLst>
          </p:cNvPr>
          <p:cNvSpPr txBox="1"/>
          <p:nvPr/>
        </p:nvSpPr>
        <p:spPr>
          <a:xfrm>
            <a:off x="6508892" y="4169596"/>
            <a:ext cx="30180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331EB21-C5C7-4E7E-AFAA-686E73472322}"/>
              </a:ext>
            </a:extLst>
          </p:cNvPr>
          <p:cNvSpPr txBox="1"/>
          <p:nvPr/>
        </p:nvSpPr>
        <p:spPr>
          <a:xfrm>
            <a:off x="2414854" y="4128174"/>
            <a:ext cx="2286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8CCAD1FB-861F-4BC3-8A47-9B50387A88E0}"/>
              </a:ext>
            </a:extLst>
          </p:cNvPr>
          <p:cNvSpPr txBox="1"/>
          <p:nvPr/>
        </p:nvSpPr>
        <p:spPr>
          <a:xfrm>
            <a:off x="3244919" y="4160178"/>
            <a:ext cx="4572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6DE7B9A2-7562-48D7-8B01-F3483304A5E8}"/>
              </a:ext>
            </a:extLst>
          </p:cNvPr>
          <p:cNvSpPr txBox="1"/>
          <p:nvPr/>
        </p:nvSpPr>
        <p:spPr>
          <a:xfrm>
            <a:off x="4915005" y="4169595"/>
            <a:ext cx="3810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1A2F1DB-63B2-4A91-9BA8-CB8DF64094F2}"/>
              </a:ext>
            </a:extLst>
          </p:cNvPr>
          <p:cNvSpPr txBox="1"/>
          <p:nvPr/>
        </p:nvSpPr>
        <p:spPr>
          <a:xfrm>
            <a:off x="5740257" y="4155897"/>
            <a:ext cx="30201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1ACF5F9-BBFF-4913-868E-67A738073CEA}"/>
              </a:ext>
            </a:extLst>
          </p:cNvPr>
          <p:cNvSpPr txBox="1"/>
          <p:nvPr/>
        </p:nvSpPr>
        <p:spPr>
          <a:xfrm>
            <a:off x="7102865" y="4146401"/>
            <a:ext cx="26028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442E045-F2C9-4FBD-9763-9DCDC34AF538}"/>
              </a:ext>
            </a:extLst>
          </p:cNvPr>
          <p:cNvSpPr txBox="1"/>
          <p:nvPr/>
        </p:nvSpPr>
        <p:spPr>
          <a:xfrm>
            <a:off x="7548081" y="3670201"/>
            <a:ext cx="26028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094D650-B362-4C35-AB7F-F792CC322B2F}"/>
              </a:ext>
            </a:extLst>
          </p:cNvPr>
          <p:cNvSpPr txBox="1"/>
          <p:nvPr/>
        </p:nvSpPr>
        <p:spPr>
          <a:xfrm>
            <a:off x="7978951" y="4169595"/>
            <a:ext cx="3048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53E05DAB-74E9-49C4-87A4-3495FD5EF7AA}"/>
              </a:ext>
            </a:extLst>
          </p:cNvPr>
          <p:cNvSpPr txBox="1"/>
          <p:nvPr/>
        </p:nvSpPr>
        <p:spPr>
          <a:xfrm>
            <a:off x="426806" y="5112395"/>
            <a:ext cx="2243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1F9C77B6-9DFE-406C-8EB6-E05698C2EE1C}"/>
              </a:ext>
            </a:extLst>
          </p:cNvPr>
          <p:cNvSpPr txBox="1"/>
          <p:nvPr/>
        </p:nvSpPr>
        <p:spPr>
          <a:xfrm>
            <a:off x="1580721" y="4329399"/>
            <a:ext cx="3810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DA0EB2B2-D8D1-4BEC-B01C-DE50ED69885C}"/>
              </a:ext>
            </a:extLst>
          </p:cNvPr>
          <p:cNvSpPr txBox="1"/>
          <p:nvPr/>
        </p:nvSpPr>
        <p:spPr>
          <a:xfrm>
            <a:off x="1212779" y="5112395"/>
            <a:ext cx="2286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90E3A78C-E911-408C-BBF1-6264A09F91F1}"/>
              </a:ext>
            </a:extLst>
          </p:cNvPr>
          <p:cNvSpPr txBox="1"/>
          <p:nvPr/>
        </p:nvSpPr>
        <p:spPr>
          <a:xfrm>
            <a:off x="5357116" y="2675836"/>
            <a:ext cx="343005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OM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054C765-7660-47CE-9DC4-EB59781D2D5B}"/>
              </a:ext>
            </a:extLst>
          </p:cNvPr>
          <p:cNvSpPr txBox="1"/>
          <p:nvPr/>
        </p:nvSpPr>
        <p:spPr>
          <a:xfrm>
            <a:off x="2110911" y="5173449"/>
            <a:ext cx="26605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OM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5DE2F4DF-49ED-4C16-A237-C24FC6E5E6AB}"/>
              </a:ext>
            </a:extLst>
          </p:cNvPr>
          <p:cNvSpPr txBox="1"/>
          <p:nvPr/>
        </p:nvSpPr>
        <p:spPr>
          <a:xfrm>
            <a:off x="2654260" y="5159795"/>
            <a:ext cx="22346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FE2B1BA-E39C-4EC2-AD99-B3AC178E1FEC}"/>
              </a:ext>
            </a:extLst>
          </p:cNvPr>
          <p:cNvSpPr txBox="1"/>
          <p:nvPr/>
        </p:nvSpPr>
        <p:spPr>
          <a:xfrm>
            <a:off x="3395181" y="5143173"/>
            <a:ext cx="2286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</a:t>
            </a:r>
            <a:endParaRPr lang="ar-OM" sz="1200" b="1" dirty="0">
              <a:solidFill>
                <a:srgbClr val="FF0000"/>
              </a:solidFill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D5619732-79B9-427F-A772-20C554D8C2A6}"/>
              </a:ext>
            </a:extLst>
          </p:cNvPr>
          <p:cNvSpPr txBox="1"/>
          <p:nvPr/>
        </p:nvSpPr>
        <p:spPr>
          <a:xfrm>
            <a:off x="4723758" y="5196121"/>
            <a:ext cx="3048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OM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45E09F0-0FD8-4959-A06F-C7E7A0EB0CB1}"/>
              </a:ext>
            </a:extLst>
          </p:cNvPr>
          <p:cNvSpPr txBox="1"/>
          <p:nvPr/>
        </p:nvSpPr>
        <p:spPr>
          <a:xfrm>
            <a:off x="5599845" y="5096608"/>
            <a:ext cx="4572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endParaRPr lang="ar-OM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7EBCAD5A-5748-4117-9EFF-B9E3B876EC00}"/>
              </a:ext>
            </a:extLst>
          </p:cNvPr>
          <p:cNvSpPr txBox="1"/>
          <p:nvPr/>
        </p:nvSpPr>
        <p:spPr>
          <a:xfrm>
            <a:off x="6072241" y="5204272"/>
            <a:ext cx="3048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OM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0402F1FA-A342-4409-8296-3C2BD47C1F00}"/>
              </a:ext>
            </a:extLst>
          </p:cNvPr>
          <p:cNvSpPr txBox="1"/>
          <p:nvPr/>
        </p:nvSpPr>
        <p:spPr>
          <a:xfrm>
            <a:off x="6628332" y="5204272"/>
            <a:ext cx="3810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</a:t>
            </a:r>
            <a:endParaRPr lang="ar-OM" sz="1400" b="1" dirty="0">
              <a:solidFill>
                <a:srgbClr val="FF0000"/>
              </a:solidFill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73B2F82C-3990-4632-9B95-88BF2D87081E}"/>
              </a:ext>
            </a:extLst>
          </p:cNvPr>
          <p:cNvSpPr txBox="1"/>
          <p:nvPr/>
        </p:nvSpPr>
        <p:spPr>
          <a:xfrm>
            <a:off x="7260623" y="5216437"/>
            <a:ext cx="3810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endParaRPr lang="ar-OM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9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2" grpId="0"/>
      <p:bldP spid="8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7575E1AA-BBFE-4C9B-95D4-3A4EC83ECF22}"/>
              </a:ext>
            </a:extLst>
          </p:cNvPr>
          <p:cNvSpPr txBox="1"/>
          <p:nvPr/>
        </p:nvSpPr>
        <p:spPr>
          <a:xfrm>
            <a:off x="-184581" y="1295400"/>
            <a:ext cx="6465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spcBef>
                <a:spcPts val="600"/>
              </a:spcBef>
              <a:buClr>
                <a:srgbClr val="2A95B7"/>
              </a:buClr>
              <a:buSzPts val="2400"/>
              <a:defRPr/>
            </a:pPr>
            <a:r>
              <a:rPr lang="en-US" sz="3200" i="1" u="sng" kern="0" dirty="0">
                <a:solidFill>
                  <a:srgbClr val="434343"/>
                </a:solidFill>
                <a:highlight>
                  <a:srgbClr val="FFFF00"/>
                </a:highlight>
                <a:latin typeface="Comic Sans MS" panose="030F0702030302020204" pitchFamily="66" charset="0"/>
                <a:sym typeface="Sniglet"/>
              </a:rPr>
              <a:t>My Online Classroom Rules:-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F51ECED-B0AB-450D-8122-F1BF0CA12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4" t="11973" r="7790" b="55612"/>
          <a:stretch/>
        </p:blipFill>
        <p:spPr>
          <a:xfrm>
            <a:off x="577780" y="2415959"/>
            <a:ext cx="7988440" cy="16664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D5835F2-E0F5-48C3-AE27-3E880E763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5" t="45343" r="10232" b="15642"/>
          <a:stretch/>
        </p:blipFill>
        <p:spPr>
          <a:xfrm>
            <a:off x="572643" y="4343400"/>
            <a:ext cx="7988439" cy="210969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F4ECD1C-3E34-40D4-AC24-F4708D190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685800"/>
            <a:ext cx="2598938" cy="15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17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34857AD-D2EC-43DE-81CF-70A1D890A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39624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1E21E2A-E29B-42D4-BDCE-C4E64406D7D9}"/>
              </a:ext>
            </a:extLst>
          </p:cNvPr>
          <p:cNvSpPr txBox="1"/>
          <p:nvPr/>
        </p:nvSpPr>
        <p:spPr>
          <a:xfrm>
            <a:off x="154915" y="4181465"/>
            <a:ext cx="495300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1- Find a toy on the first shelf.</a:t>
            </a:r>
          </a:p>
          <a:p>
            <a:pPr algn="l"/>
            <a:endParaRPr lang="en-US" sz="2000" b="1" dirty="0">
              <a:latin typeface="Comic Sans MS" panose="030F0702030302020204" pitchFamily="66" charset="0"/>
            </a:endParaRPr>
          </a:p>
          <a:p>
            <a:pPr algn="l"/>
            <a:r>
              <a:rPr lang="en-US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2-Find two toys on the second shelf.</a:t>
            </a:r>
          </a:p>
          <a:p>
            <a:pPr algn="l"/>
            <a:endParaRPr lang="en-US" sz="2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3- Find three toys on shelf three.</a:t>
            </a:r>
          </a:p>
          <a:p>
            <a:pPr algn="l"/>
            <a:endParaRPr lang="en-US" sz="2000" b="1" dirty="0">
              <a:latin typeface="Comic Sans MS" panose="030F0702030302020204" pitchFamily="66" charset="0"/>
            </a:endParaRPr>
          </a:p>
          <a:p>
            <a:pPr algn="l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4- Find two toys on the last shelf.</a:t>
            </a:r>
            <a:endParaRPr lang="ar-OM" sz="20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سهم: لليمين 4">
            <a:extLst>
              <a:ext uri="{FF2B5EF4-FFF2-40B4-BE49-F238E27FC236}">
                <a16:creationId xmlns:a16="http://schemas.microsoft.com/office/drawing/2014/main" id="{F9492A64-A987-4B20-9D01-EBE6F906E137}"/>
              </a:ext>
            </a:extLst>
          </p:cNvPr>
          <p:cNvSpPr/>
          <p:nvPr/>
        </p:nvSpPr>
        <p:spPr>
          <a:xfrm>
            <a:off x="4876640" y="4181465"/>
            <a:ext cx="1295400" cy="381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>
              <a:highlight>
                <a:srgbClr val="FF0000"/>
              </a:highlight>
            </a:endParaRPr>
          </a:p>
        </p:txBody>
      </p:sp>
      <p:sp>
        <p:nvSpPr>
          <p:cNvPr id="6" name="سهم: لليمين 5">
            <a:extLst>
              <a:ext uri="{FF2B5EF4-FFF2-40B4-BE49-F238E27FC236}">
                <a16:creationId xmlns:a16="http://schemas.microsoft.com/office/drawing/2014/main" id="{0159505B-6D6B-446F-A411-52652D16A43C}"/>
              </a:ext>
            </a:extLst>
          </p:cNvPr>
          <p:cNvSpPr/>
          <p:nvPr/>
        </p:nvSpPr>
        <p:spPr>
          <a:xfrm>
            <a:off x="4875568" y="4818574"/>
            <a:ext cx="1171253" cy="381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7" name="سهم: لليمين 6">
            <a:extLst>
              <a:ext uri="{FF2B5EF4-FFF2-40B4-BE49-F238E27FC236}">
                <a16:creationId xmlns:a16="http://schemas.microsoft.com/office/drawing/2014/main" id="{8FB733F5-CF57-478F-A1DA-591EACA1DB2C}"/>
              </a:ext>
            </a:extLst>
          </p:cNvPr>
          <p:cNvSpPr/>
          <p:nvPr/>
        </p:nvSpPr>
        <p:spPr>
          <a:xfrm>
            <a:off x="4767261" y="5420548"/>
            <a:ext cx="1219200" cy="381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8" name="سهم: لليمين 7">
            <a:extLst>
              <a:ext uri="{FF2B5EF4-FFF2-40B4-BE49-F238E27FC236}">
                <a16:creationId xmlns:a16="http://schemas.microsoft.com/office/drawing/2014/main" id="{92B4B6B8-F639-4BDA-8919-B3BD2018F2A3}"/>
              </a:ext>
            </a:extLst>
          </p:cNvPr>
          <p:cNvSpPr/>
          <p:nvPr/>
        </p:nvSpPr>
        <p:spPr>
          <a:xfrm>
            <a:off x="4914820" y="5970306"/>
            <a:ext cx="1295400" cy="381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CF5D85C-3E72-45F7-A290-BBE0A9CBD6B8}"/>
              </a:ext>
            </a:extLst>
          </p:cNvPr>
          <p:cNvSpPr/>
          <p:nvPr/>
        </p:nvSpPr>
        <p:spPr>
          <a:xfrm>
            <a:off x="6405936" y="4116755"/>
            <a:ext cx="1263186" cy="40102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 kite</a:t>
            </a:r>
            <a:endParaRPr lang="ar-OM" b="1" dirty="0"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ED0AED2-AD7D-4E30-9765-CCBD619866F9}"/>
              </a:ext>
            </a:extLst>
          </p:cNvPr>
          <p:cNvSpPr/>
          <p:nvPr/>
        </p:nvSpPr>
        <p:spPr>
          <a:xfrm>
            <a:off x="6016161" y="5406076"/>
            <a:ext cx="1091202" cy="4099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 puzzle</a:t>
            </a:r>
            <a:endParaRPr lang="ar-OM" b="1" dirty="0"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F97024E-493B-4413-B681-CEF38397B448}"/>
              </a:ext>
            </a:extLst>
          </p:cNvPr>
          <p:cNvSpPr/>
          <p:nvPr/>
        </p:nvSpPr>
        <p:spPr>
          <a:xfrm>
            <a:off x="7821631" y="4762896"/>
            <a:ext cx="1110786" cy="4923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 robot</a:t>
            </a:r>
            <a:endParaRPr lang="ar-OM" b="1" dirty="0"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82BC85D-C80D-4392-BFBA-85479AC64DC0}"/>
              </a:ext>
            </a:extLst>
          </p:cNvPr>
          <p:cNvSpPr/>
          <p:nvPr/>
        </p:nvSpPr>
        <p:spPr>
          <a:xfrm>
            <a:off x="6095680" y="4762896"/>
            <a:ext cx="1687742" cy="4923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 teddy bear</a:t>
            </a:r>
            <a:endParaRPr lang="ar-OM" b="1" dirty="0"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806DB3E-4370-4344-9779-D80DF7EDBB56}"/>
              </a:ext>
            </a:extLst>
          </p:cNvPr>
          <p:cNvSpPr/>
          <p:nvPr/>
        </p:nvSpPr>
        <p:spPr>
          <a:xfrm>
            <a:off x="7179924" y="5420548"/>
            <a:ext cx="990600" cy="43509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 train</a:t>
            </a:r>
            <a:endParaRPr lang="ar-OM" b="1" dirty="0"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465D869-B53D-47E2-9B6F-A4E6456E90E0}"/>
              </a:ext>
            </a:extLst>
          </p:cNvPr>
          <p:cNvSpPr/>
          <p:nvPr/>
        </p:nvSpPr>
        <p:spPr>
          <a:xfrm>
            <a:off x="8239123" y="5422019"/>
            <a:ext cx="880153" cy="3940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 car</a:t>
            </a:r>
            <a:endParaRPr lang="ar-OM" b="1" dirty="0"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1D420C2-D1C1-4A2F-BC8B-1533867F27A1}"/>
              </a:ext>
            </a:extLst>
          </p:cNvPr>
          <p:cNvSpPr/>
          <p:nvPr/>
        </p:nvSpPr>
        <p:spPr>
          <a:xfrm>
            <a:off x="6432478" y="5925995"/>
            <a:ext cx="1067229" cy="4350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 yo-yo</a:t>
            </a:r>
            <a:endParaRPr lang="ar-OM" b="1" dirty="0"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441A8B4-7186-40B8-A759-83537C5DAA49}"/>
              </a:ext>
            </a:extLst>
          </p:cNvPr>
          <p:cNvSpPr/>
          <p:nvPr/>
        </p:nvSpPr>
        <p:spPr>
          <a:xfrm>
            <a:off x="7669122" y="5943257"/>
            <a:ext cx="1143000" cy="43509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 ball</a:t>
            </a:r>
            <a:endParaRPr lang="ar-OM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8836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431181B-58FF-41DB-AC4F-4F87D6112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" y="-76200"/>
            <a:ext cx="8848725" cy="5638800"/>
          </a:xfrm>
          <a:prstGeom prst="rect">
            <a:avLst/>
          </a:prstGeom>
        </p:spPr>
      </p:pic>
      <p:sp>
        <p:nvSpPr>
          <p:cNvPr id="6" name="سهم: لليمين 5">
            <a:extLst>
              <a:ext uri="{FF2B5EF4-FFF2-40B4-BE49-F238E27FC236}">
                <a16:creationId xmlns:a16="http://schemas.microsoft.com/office/drawing/2014/main" id="{4C7EE356-0088-4BC2-9BAD-77EF7097AA34}"/>
              </a:ext>
            </a:extLst>
          </p:cNvPr>
          <p:cNvSpPr/>
          <p:nvPr/>
        </p:nvSpPr>
        <p:spPr>
          <a:xfrm>
            <a:off x="3886199" y="5638799"/>
            <a:ext cx="1524001" cy="99060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82903DF-382D-452D-9148-5A09234BBD38}"/>
              </a:ext>
            </a:extLst>
          </p:cNvPr>
          <p:cNvSpPr txBox="1"/>
          <p:nvPr/>
        </p:nvSpPr>
        <p:spPr>
          <a:xfrm>
            <a:off x="76200" y="5638800"/>
            <a:ext cx="37338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* Now lets hear Paul and Sami play a game of (I spy with my little eye):-</a:t>
            </a:r>
            <a:endParaRPr lang="ar-OM" b="1" dirty="0">
              <a:latin typeface="Comic Sans MS" panose="030F0702030302020204" pitchFamily="66" charset="0"/>
            </a:endParaRPr>
          </a:p>
        </p:txBody>
      </p:sp>
      <p:pic>
        <p:nvPicPr>
          <p:cNvPr id="11" name="G2B L1.4">
            <a:hlinkClick r:id="" action="ppaction://media"/>
            <a:extLst>
              <a:ext uri="{FF2B5EF4-FFF2-40B4-BE49-F238E27FC236}">
                <a16:creationId xmlns:a16="http://schemas.microsoft.com/office/drawing/2014/main" id="{8BA4696E-2179-44C9-970D-AF8A1F965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6934200" y="5105400"/>
            <a:ext cx="1524001" cy="15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7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FB63FBC4-8A23-46FD-9032-7E096C6A276C}"/>
              </a:ext>
            </a:extLst>
          </p:cNvPr>
          <p:cNvSpPr txBox="1"/>
          <p:nvPr/>
        </p:nvSpPr>
        <p:spPr>
          <a:xfrm>
            <a:off x="11987" y="1752600"/>
            <a:ext cx="50292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i="1" u="sng" dirty="0">
                <a:solidFill>
                  <a:srgbClr val="002060"/>
                </a:solidFill>
                <a:latin typeface="Comic Sans MS" panose="030F0702030302020204" pitchFamily="66" charset="0"/>
              </a:rPr>
              <a:t>Open your skills book page ( 4 ) activity 4</a:t>
            </a:r>
            <a:r>
              <a:rPr lang="en-US" b="1" i="1" u="sng" dirty="0">
                <a:solidFill>
                  <a:srgbClr val="002060"/>
                </a:solidFill>
                <a:latin typeface="Comic Sans MS" panose="030F0702030302020204" pitchFamily="66" charset="0"/>
              </a:rPr>
              <a:t>:-</a:t>
            </a:r>
            <a:endParaRPr lang="ar-OM" b="1" i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4040083-F51D-4E00-A515-2BA32BBB3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0"/>
            <a:ext cx="4186238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5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36FBD1D8-FB6C-4DFB-B08E-3F4CC99791FF}"/>
              </a:ext>
            </a:extLst>
          </p:cNvPr>
          <p:cNvSpPr txBox="1"/>
          <p:nvPr/>
        </p:nvSpPr>
        <p:spPr>
          <a:xfrm>
            <a:off x="1752600" y="2209800"/>
            <a:ext cx="4587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https://www.liveworksheets.com/2-vc673353oe</a:t>
            </a:r>
            <a:endParaRPr lang="ar-OM" dirty="0"/>
          </a:p>
        </p:txBody>
      </p:sp>
    </p:spTree>
    <p:extLst>
      <p:ext uri="{BB962C8B-B14F-4D97-AF65-F5344CB8AC3E}">
        <p14:creationId xmlns:p14="http://schemas.microsoft.com/office/powerpoint/2010/main" val="3506591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F556D8-4E07-4D23-BF85-38B4B37B9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399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54A5DF4-03CF-41B9-BA3E-F2B2D8AAF8CF}"/>
              </a:ext>
            </a:extLst>
          </p:cNvPr>
          <p:cNvSpPr txBox="1"/>
          <p:nvPr/>
        </p:nvSpPr>
        <p:spPr>
          <a:xfrm>
            <a:off x="609600" y="2971800"/>
            <a:ext cx="16764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OM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EEF5B1D-1975-4A17-A1E0-ADC06DDEA94B}"/>
              </a:ext>
            </a:extLst>
          </p:cNvPr>
          <p:cNvSpPr txBox="1"/>
          <p:nvPr/>
        </p:nvSpPr>
        <p:spPr>
          <a:xfrm>
            <a:off x="800100" y="3003290"/>
            <a:ext cx="9525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robot</a:t>
            </a:r>
            <a:endParaRPr lang="ar-OM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8E772D9-B1DB-4102-A906-9EE4F19036F2}"/>
              </a:ext>
            </a:extLst>
          </p:cNvPr>
          <p:cNvSpPr txBox="1"/>
          <p:nvPr/>
        </p:nvSpPr>
        <p:spPr>
          <a:xfrm>
            <a:off x="895350" y="3400906"/>
            <a:ext cx="7048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ball</a:t>
            </a:r>
            <a:endParaRPr lang="ar-OM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ACC4898-FE59-4A07-9385-B2AAF43D4576}"/>
              </a:ext>
            </a:extLst>
          </p:cNvPr>
          <p:cNvSpPr txBox="1"/>
          <p:nvPr/>
        </p:nvSpPr>
        <p:spPr>
          <a:xfrm>
            <a:off x="685800" y="3748674"/>
            <a:ext cx="1143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yo-yo</a:t>
            </a:r>
            <a:endParaRPr lang="ar-OM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E238455-3022-4140-97FA-798B169D8DE6}"/>
              </a:ext>
            </a:extLst>
          </p:cNvPr>
          <p:cNvSpPr txBox="1"/>
          <p:nvPr/>
        </p:nvSpPr>
        <p:spPr>
          <a:xfrm>
            <a:off x="2895600" y="5257800"/>
            <a:ext cx="9144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pencil</a:t>
            </a:r>
            <a:endParaRPr lang="ar-OM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04E0EF6-6FD4-48D3-8117-F0A4A236C965}"/>
              </a:ext>
            </a:extLst>
          </p:cNvPr>
          <p:cNvSpPr txBox="1"/>
          <p:nvPr/>
        </p:nvSpPr>
        <p:spPr>
          <a:xfrm>
            <a:off x="2895602" y="5715000"/>
            <a:ext cx="1142998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rubber</a:t>
            </a:r>
            <a:endParaRPr lang="ar-OM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7CD7E9E-1178-4924-BBE2-D5EBF64603F0}"/>
              </a:ext>
            </a:extLst>
          </p:cNvPr>
          <p:cNvSpPr txBox="1"/>
          <p:nvPr/>
        </p:nvSpPr>
        <p:spPr>
          <a:xfrm>
            <a:off x="2928991" y="6146086"/>
            <a:ext cx="957209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ruler</a:t>
            </a:r>
            <a:endParaRPr lang="ar-OM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B8495B8-B90B-49E0-8844-2EC232EFDA59}"/>
              </a:ext>
            </a:extLst>
          </p:cNvPr>
          <p:cNvSpPr txBox="1"/>
          <p:nvPr/>
        </p:nvSpPr>
        <p:spPr>
          <a:xfrm>
            <a:off x="6324600" y="5078968"/>
            <a:ext cx="91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jelly</a:t>
            </a:r>
            <a:endParaRPr lang="ar-OM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7879A46-AF26-4C9F-AFF8-DDA0053CA7A7}"/>
              </a:ext>
            </a:extLst>
          </p:cNvPr>
          <p:cNvSpPr txBox="1"/>
          <p:nvPr/>
        </p:nvSpPr>
        <p:spPr>
          <a:xfrm>
            <a:off x="6324600" y="5467992"/>
            <a:ext cx="1066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banana</a:t>
            </a:r>
            <a:endParaRPr lang="ar-OM" b="1" dirty="0">
              <a:solidFill>
                <a:srgbClr val="FF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CBCB120-C252-4D7B-B141-3EF7C8B4793F}"/>
              </a:ext>
            </a:extLst>
          </p:cNvPr>
          <p:cNvSpPr txBox="1"/>
          <p:nvPr/>
        </p:nvSpPr>
        <p:spPr>
          <a:xfrm>
            <a:off x="6149939" y="5799497"/>
            <a:ext cx="139386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ice cream</a:t>
            </a:r>
            <a:endParaRPr lang="ar-OM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3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E5A0A8-A26D-4E76-8111-40DC41179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7" y="838200"/>
            <a:ext cx="8991600" cy="58674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3AA2A6D-F450-49C8-B681-5F50652D385D}"/>
              </a:ext>
            </a:extLst>
          </p:cNvPr>
          <p:cNvSpPr txBox="1"/>
          <p:nvPr/>
        </p:nvSpPr>
        <p:spPr>
          <a:xfrm>
            <a:off x="3119318" y="3649604"/>
            <a:ext cx="2286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720E038-A16F-411E-BF2A-2B63AC2C59F6}"/>
              </a:ext>
            </a:extLst>
          </p:cNvPr>
          <p:cNvSpPr txBox="1"/>
          <p:nvPr/>
        </p:nvSpPr>
        <p:spPr>
          <a:xfrm>
            <a:off x="7537369" y="3470970"/>
            <a:ext cx="2286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C8C8BAE-20C3-470C-AA3A-1FD46D385D5C}"/>
              </a:ext>
            </a:extLst>
          </p:cNvPr>
          <p:cNvSpPr txBox="1"/>
          <p:nvPr/>
        </p:nvSpPr>
        <p:spPr>
          <a:xfrm>
            <a:off x="7660151" y="3485543"/>
            <a:ext cx="26734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A843A38-9FF6-412C-A487-A26B2E98FA74}"/>
              </a:ext>
            </a:extLst>
          </p:cNvPr>
          <p:cNvSpPr txBox="1"/>
          <p:nvPr/>
        </p:nvSpPr>
        <p:spPr>
          <a:xfrm>
            <a:off x="7798339" y="3485543"/>
            <a:ext cx="26242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  <a:endParaRPr lang="ar-OM" sz="2000" b="1" dirty="0">
              <a:solidFill>
                <a:srgbClr val="FF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54DBB5F-E5A7-4CCB-8B39-61932A6B11A0}"/>
              </a:ext>
            </a:extLst>
          </p:cNvPr>
          <p:cNvSpPr txBox="1"/>
          <p:nvPr/>
        </p:nvSpPr>
        <p:spPr>
          <a:xfrm>
            <a:off x="7959863" y="3496673"/>
            <a:ext cx="294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E875832-C574-4057-A336-E72F92E51D4E}"/>
              </a:ext>
            </a:extLst>
          </p:cNvPr>
          <p:cNvSpPr txBox="1"/>
          <p:nvPr/>
        </p:nvSpPr>
        <p:spPr>
          <a:xfrm>
            <a:off x="8088416" y="3485543"/>
            <a:ext cx="30479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DF6FEB5-F9AF-47C7-9AA8-3648107036E2}"/>
              </a:ext>
            </a:extLst>
          </p:cNvPr>
          <p:cNvSpPr txBox="1"/>
          <p:nvPr/>
        </p:nvSpPr>
        <p:spPr>
          <a:xfrm>
            <a:off x="3220860" y="3658303"/>
            <a:ext cx="26734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8AB62F1-CA9A-47DF-AB0F-3BFFEE7A55B8}"/>
              </a:ext>
            </a:extLst>
          </p:cNvPr>
          <p:cNvSpPr txBox="1"/>
          <p:nvPr/>
        </p:nvSpPr>
        <p:spPr>
          <a:xfrm>
            <a:off x="3297308" y="3640905"/>
            <a:ext cx="26109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45830DC-BDE8-4711-8001-1499AAE4750E}"/>
              </a:ext>
            </a:extLst>
          </p:cNvPr>
          <p:cNvSpPr txBox="1"/>
          <p:nvPr/>
        </p:nvSpPr>
        <p:spPr>
          <a:xfrm>
            <a:off x="3457255" y="3653488"/>
            <a:ext cx="24327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CB040C4-48C1-42B3-BF24-810A8C515EE2}"/>
              </a:ext>
            </a:extLst>
          </p:cNvPr>
          <p:cNvSpPr txBox="1"/>
          <p:nvPr/>
        </p:nvSpPr>
        <p:spPr>
          <a:xfrm>
            <a:off x="3590776" y="3631058"/>
            <a:ext cx="26109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92F0E4C-23F4-479B-AB2D-8D25BF12039A}"/>
              </a:ext>
            </a:extLst>
          </p:cNvPr>
          <p:cNvSpPr txBox="1"/>
          <p:nvPr/>
        </p:nvSpPr>
        <p:spPr>
          <a:xfrm>
            <a:off x="5867400" y="4648200"/>
            <a:ext cx="304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OM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92FFBC5-750D-48C8-90E2-6D0DC4DFDB25}"/>
              </a:ext>
            </a:extLst>
          </p:cNvPr>
          <p:cNvSpPr txBox="1"/>
          <p:nvPr/>
        </p:nvSpPr>
        <p:spPr>
          <a:xfrm>
            <a:off x="6210300" y="4623371"/>
            <a:ext cx="304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OM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C859BB8-4BA3-4055-BEF6-711440519926}"/>
              </a:ext>
            </a:extLst>
          </p:cNvPr>
          <p:cNvSpPr txBox="1"/>
          <p:nvPr/>
        </p:nvSpPr>
        <p:spPr>
          <a:xfrm>
            <a:off x="7776788" y="5257800"/>
            <a:ext cx="3844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OM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1906430-4117-4B7C-9E71-EBD7B84FFC5C}"/>
              </a:ext>
            </a:extLst>
          </p:cNvPr>
          <p:cNvSpPr txBox="1"/>
          <p:nvPr/>
        </p:nvSpPr>
        <p:spPr>
          <a:xfrm>
            <a:off x="7010400" y="6248400"/>
            <a:ext cx="381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OM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9B7035E-A8DD-4764-A96A-E4B3DD518D38}"/>
              </a:ext>
            </a:extLst>
          </p:cNvPr>
          <p:cNvSpPr txBox="1"/>
          <p:nvPr/>
        </p:nvSpPr>
        <p:spPr>
          <a:xfrm>
            <a:off x="6934200" y="5562600"/>
            <a:ext cx="304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OM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664EDDC-BFC0-494D-8DDA-0985EB641E32}"/>
              </a:ext>
            </a:extLst>
          </p:cNvPr>
          <p:cNvSpPr txBox="1"/>
          <p:nvPr/>
        </p:nvSpPr>
        <p:spPr>
          <a:xfrm>
            <a:off x="5949424" y="4597517"/>
            <a:ext cx="2016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AE8EAB4-7ED2-4141-AFA5-89F544D85EE4}"/>
              </a:ext>
            </a:extLst>
          </p:cNvPr>
          <p:cNvSpPr txBox="1"/>
          <p:nvPr/>
        </p:nvSpPr>
        <p:spPr>
          <a:xfrm>
            <a:off x="6037284" y="4590882"/>
            <a:ext cx="2814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C559456-31C4-4126-9780-4884593691B5}"/>
              </a:ext>
            </a:extLst>
          </p:cNvPr>
          <p:cNvSpPr txBox="1"/>
          <p:nvPr/>
        </p:nvSpPr>
        <p:spPr>
          <a:xfrm>
            <a:off x="6122332" y="4604152"/>
            <a:ext cx="2814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7711B1F6-4529-428E-8880-73BCC6EE1AFE}"/>
              </a:ext>
            </a:extLst>
          </p:cNvPr>
          <p:cNvSpPr txBox="1"/>
          <p:nvPr/>
        </p:nvSpPr>
        <p:spPr>
          <a:xfrm>
            <a:off x="6271768" y="4577612"/>
            <a:ext cx="2814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97C49401-0EA5-4BF3-AEA2-26C2007C402C}"/>
              </a:ext>
            </a:extLst>
          </p:cNvPr>
          <p:cNvSpPr txBox="1"/>
          <p:nvPr/>
        </p:nvSpPr>
        <p:spPr>
          <a:xfrm>
            <a:off x="4283946" y="5619690"/>
            <a:ext cx="2945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0DA2DE0-741E-4A09-8112-4C9CDDB0F21D}"/>
              </a:ext>
            </a:extLst>
          </p:cNvPr>
          <p:cNvSpPr txBox="1"/>
          <p:nvPr/>
        </p:nvSpPr>
        <p:spPr>
          <a:xfrm>
            <a:off x="4423503" y="5603433"/>
            <a:ext cx="30993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0AC0984-1E54-462F-BBF1-5DB689ACA1BE}"/>
              </a:ext>
            </a:extLst>
          </p:cNvPr>
          <p:cNvSpPr txBox="1"/>
          <p:nvPr/>
        </p:nvSpPr>
        <p:spPr>
          <a:xfrm>
            <a:off x="4578471" y="5611562"/>
            <a:ext cx="2222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842523AB-D1CF-4A02-A3A1-0218A00D49F4}"/>
              </a:ext>
            </a:extLst>
          </p:cNvPr>
          <p:cNvSpPr txBox="1"/>
          <p:nvPr/>
        </p:nvSpPr>
        <p:spPr>
          <a:xfrm>
            <a:off x="4751829" y="5603433"/>
            <a:ext cx="18841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ar-OM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6776593-FC04-4489-BE81-8A539629578D}"/>
              </a:ext>
            </a:extLst>
          </p:cNvPr>
          <p:cNvSpPr txBox="1"/>
          <p:nvPr/>
        </p:nvSpPr>
        <p:spPr>
          <a:xfrm>
            <a:off x="2057400" y="397320"/>
            <a:ext cx="37367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Homework:-</a:t>
            </a:r>
            <a:endParaRPr lang="ar-OM" sz="3600" b="1" dirty="0">
              <a:solidFill>
                <a:srgbClr val="FF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94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0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3633E8BC-C764-4AF3-A998-E5754D81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209800" y="76200"/>
            <a:ext cx="9563209" cy="702945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38D6EA4-66D7-43F2-BE42-B659D3A1C484}"/>
              </a:ext>
            </a:extLst>
          </p:cNvPr>
          <p:cNvSpPr txBox="1"/>
          <p:nvPr/>
        </p:nvSpPr>
        <p:spPr>
          <a:xfrm>
            <a:off x="4648200" y="2133600"/>
            <a:ext cx="388620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b="1" kern="1200">
                <a:solidFill>
                  <a:schemeClr val="tx1"/>
                </a:solidFill>
                <a:latin typeface="Comic Sans MS" panose="030F0702030302020204" pitchFamily="66" charset="0"/>
              </a:rPr>
              <a:t>Thank you…</a:t>
            </a:r>
            <a:endParaRPr lang="ar-SA" sz="6600" b="1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E3DA810-1C00-4F4A-B5FD-F288C0F57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57600" y="609600"/>
            <a:ext cx="6096000" cy="6096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57F45E1-6643-4DC9-9F84-96E221704DF8}"/>
              </a:ext>
            </a:extLst>
          </p:cNvPr>
          <p:cNvSpPr txBox="1"/>
          <p:nvPr/>
        </p:nvSpPr>
        <p:spPr>
          <a:xfrm>
            <a:off x="5029200" y="2819400"/>
            <a:ext cx="3276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highlight>
                  <a:srgbClr val="FFFF00"/>
                </a:highlight>
                <a:latin typeface="Comic Sans MS" panose="030F0702030302020204" pitchFamily="66" charset="0"/>
              </a:rPr>
              <a:t>Thank you..</a:t>
            </a:r>
            <a:endParaRPr lang="ar-OM" sz="36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41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934243" y="1241262"/>
            <a:ext cx="2438400" cy="240534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009833" y="1334389"/>
            <a:ext cx="2286000" cy="2252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8396272" y="1305882"/>
            <a:ext cx="595423" cy="510681"/>
          </a:xfrm>
          <a:prstGeom prst="ellipse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842690" y="1177489"/>
            <a:ext cx="2438400" cy="76746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396272" y="2163618"/>
            <a:ext cx="595423" cy="510681"/>
          </a:xfrm>
          <a:prstGeom prst="ellipse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829818" y="2031303"/>
            <a:ext cx="2438400" cy="76746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8396272" y="3043350"/>
            <a:ext cx="595423" cy="510681"/>
          </a:xfrm>
          <a:prstGeom prst="ellipse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867399" y="2902917"/>
            <a:ext cx="2438400" cy="76746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396272" y="3932928"/>
            <a:ext cx="595423" cy="510681"/>
          </a:xfrm>
          <a:prstGeom prst="ellipse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829818" y="3787597"/>
            <a:ext cx="2438400" cy="76746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396272" y="4800603"/>
            <a:ext cx="595423" cy="510681"/>
          </a:xfrm>
          <a:prstGeom prst="ellipse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867399" y="4672277"/>
            <a:ext cx="2438400" cy="76746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57408" y="2155289"/>
            <a:ext cx="2209800" cy="646930"/>
          </a:xfrm>
          <a:prstGeom prst="roundRect">
            <a:avLst/>
          </a:prstGeom>
          <a:solidFill>
            <a:srgbClr val="FFCC00"/>
          </a:solidFill>
        </p:spPr>
        <p:txBody>
          <a:bodyPr wrap="square" lIns="91356" tIns="45678" rIns="91356" bIns="45678" rtlCol="0">
            <a:spAutoFit/>
          </a:bodyPr>
          <a:lstStyle/>
          <a:p>
            <a:pPr algn="ctr" rtl="1"/>
            <a:r>
              <a:rPr lang="en-US" sz="3200" b="1" dirty="0">
                <a:latin typeface="Arabic UI Display Black" pitchFamily="2" charset="-78"/>
              </a:rPr>
              <a:t> ………….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6096544" y="1256895"/>
            <a:ext cx="2094957" cy="57728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Sunday</a:t>
            </a:r>
            <a:r>
              <a:rPr lang="en-US" sz="2800" b="1" dirty="0">
                <a:latin typeface="Bradley Hand ITC" panose="03070402050302030203" pitchFamily="66" charset="0"/>
              </a:rPr>
              <a:t> </a:t>
            </a:r>
            <a:endParaRPr lang="ar-OM" sz="2800" b="1" dirty="0">
              <a:latin typeface="Bradley Hand ITC" panose="03070402050302030203" pitchFamily="66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6077226" y="2155289"/>
            <a:ext cx="2094957" cy="57728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Monday</a:t>
            </a:r>
            <a:r>
              <a:rPr lang="en-US" sz="2800" b="1" dirty="0">
                <a:latin typeface="Bradley Hand ITC" panose="03070402050302030203" pitchFamily="66" charset="0"/>
              </a:rPr>
              <a:t>  </a:t>
            </a:r>
            <a:endParaRPr lang="ar-OM" sz="2800" b="1" dirty="0">
              <a:latin typeface="Bradley Hand ITC" panose="03070402050302030203" pitchFamily="66" charset="0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6056843" y="3010045"/>
            <a:ext cx="2094957" cy="577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Tuesday</a:t>
            </a:r>
            <a:r>
              <a:rPr lang="en-US" sz="28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 </a:t>
            </a:r>
            <a:endParaRPr lang="ar-OM" sz="28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5944688" y="3899623"/>
            <a:ext cx="2246814" cy="57728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Wednesday</a:t>
            </a:r>
            <a:r>
              <a:rPr lang="en-US" sz="2800" b="1" dirty="0">
                <a:latin typeface="Bradley Hand ITC" panose="03070402050302030203" pitchFamily="66" charset="0"/>
              </a:rPr>
              <a:t>   </a:t>
            </a:r>
            <a:endParaRPr lang="ar-OM" sz="2800" b="1" dirty="0">
              <a:latin typeface="Bradley Hand ITC" panose="03070402050302030203" pitchFamily="66" charset="0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6072006" y="4767298"/>
            <a:ext cx="2094957" cy="57728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Thursday</a:t>
            </a:r>
            <a:r>
              <a:rPr lang="en-US" sz="2800" b="1" dirty="0">
                <a:latin typeface="Bradley Hand ITC" panose="03070402050302030203" pitchFamily="66" charset="0"/>
              </a:rPr>
              <a:t> </a:t>
            </a:r>
            <a:endParaRPr lang="ar-OM" sz="2800" b="1" dirty="0">
              <a:latin typeface="Bradley Hand ITC" panose="03070402050302030203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31707" y="1970623"/>
            <a:ext cx="217880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FF00"/>
                </a:highlight>
                <a:latin typeface="Comic Sans MS" panose="030F0702030302020204" pitchFamily="66" charset="0"/>
                <a:hlinkClick r:id="rId3" action="ppaction://hlinksldjump"/>
              </a:rPr>
              <a:t>Our beautiful day</a:t>
            </a:r>
            <a:endParaRPr lang="ar-OM" b="1" dirty="0">
              <a:solidFill>
                <a:schemeClr val="bg1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pic>
        <p:nvPicPr>
          <p:cNvPr id="8" name="صورة 7" descr="صورة تحتوي على دمية, لعبة, رسوم المتجهات&#10;&#10;تم إنشاء الوصف تلقائياً">
            <a:extLst>
              <a:ext uri="{FF2B5EF4-FFF2-40B4-BE49-F238E27FC236}">
                <a16:creationId xmlns:a16="http://schemas.microsoft.com/office/drawing/2014/main" id="{A3EA80E5-48EC-4127-A1EA-4131D69C6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1844" y="2633931"/>
            <a:ext cx="3684356" cy="3995469"/>
          </a:xfrm>
          <a:prstGeom prst="rect">
            <a:avLst/>
          </a:prstGeom>
        </p:spPr>
      </p:pic>
      <p:cxnSp>
        <p:nvCxnSpPr>
          <p:cNvPr id="10" name="موصل: منحني 9">
            <a:extLst>
              <a:ext uri="{FF2B5EF4-FFF2-40B4-BE49-F238E27FC236}">
                <a16:creationId xmlns:a16="http://schemas.microsoft.com/office/drawing/2014/main" id="{9E10265B-E3FB-4093-B3BF-111610C3A4B1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410509" y="2142455"/>
            <a:ext cx="658750" cy="57677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470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72" b="2272"/>
          <a:stretch/>
        </p:blipFill>
        <p:spPr bwMode="auto">
          <a:xfrm>
            <a:off x="7315201" y="2303736"/>
            <a:ext cx="1564758" cy="13886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746436" y="1107639"/>
            <a:ext cx="2438400" cy="240534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895600" y="1429249"/>
            <a:ext cx="2087508" cy="17711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466366" y="3024183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628166" y="3024183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439787" y="2303669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638800" y="2303669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477000" y="3733803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638800" y="3733803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117958" y="3733803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279758" y="3733803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477000" y="4437270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5638800" y="4437270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117958" y="4437270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20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279758" y="4437270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19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477000" y="5199270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22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638800" y="5199270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21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117958" y="5199270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24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7279758" y="5199270"/>
            <a:ext cx="762000" cy="668133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23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5638800" y="1293526"/>
            <a:ext cx="2926611" cy="886817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 rtl="1"/>
            <a:endParaRPr lang="en-US" sz="3600" b="1" dirty="0">
              <a:solidFill>
                <a:schemeClr val="tx1"/>
              </a:solidFill>
              <a:latin typeface="Arabic UI Display Black" pitchFamily="2" charset="-78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943600" y="1353203"/>
            <a:ext cx="2394986" cy="7674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8" rIns="91356" bIns="45678" rtlCol="0" anchor="ctr"/>
          <a:lstStyle/>
          <a:p>
            <a:pPr algn="ctr" rtl="1"/>
            <a:endParaRPr lang="en-US" b="1" dirty="0">
              <a:solidFill>
                <a:schemeClr val="tx1"/>
              </a:solidFill>
              <a:latin typeface="Arabic UI Display Black" pitchFamily="2" charset="-78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5902797" y="1601169"/>
            <a:ext cx="221567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  <a:cs typeface="Courier New" panose="02070309020205020404" pitchFamily="49" charset="0"/>
              </a:rPr>
              <a:t>March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ar-OM" b="1" dirty="0">
                <a:latin typeface="Courier New" panose="02070309020205020404" pitchFamily="49" charset="0"/>
                <a:cs typeface="Courier New" panose="02070309020205020404" pitchFamily="49" charset="0"/>
              </a:rPr>
              <a:t>مارس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286017" y="1918733"/>
            <a:ext cx="25891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i="1" dirty="0">
                <a:highlight>
                  <a:srgbClr val="FFFF00"/>
                </a:highlight>
                <a:latin typeface="Comic Sans MS" panose="030F0702030302020204" pitchFamily="66" charset="0"/>
              </a:rPr>
              <a:t>Date today</a:t>
            </a:r>
            <a:endParaRPr lang="ar-OM" sz="2800" b="1" i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0861727-223B-4FDE-8EAE-869EF174A3F3}"/>
              </a:ext>
            </a:extLst>
          </p:cNvPr>
          <p:cNvSpPr/>
          <p:nvPr/>
        </p:nvSpPr>
        <p:spPr>
          <a:xfrm>
            <a:off x="3505200" y="1981200"/>
            <a:ext cx="9906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/>
              <a:t>……?</a:t>
            </a:r>
            <a:endParaRPr lang="ar-OM" b="1" dirty="0"/>
          </a:p>
        </p:txBody>
      </p:sp>
      <p:pic>
        <p:nvPicPr>
          <p:cNvPr id="9" name="صورة 8" descr="صورة تحتوي على لعبة, رسوم المتجهات&#10;&#10;تم إنشاء الوصف تلقائياً">
            <a:extLst>
              <a:ext uri="{FF2B5EF4-FFF2-40B4-BE49-F238E27FC236}">
                <a16:creationId xmlns:a16="http://schemas.microsoft.com/office/drawing/2014/main" id="{6D7CA635-30CB-4650-8353-1365F0DB0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4868" y="2895601"/>
            <a:ext cx="415803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16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E4B05ED-171C-4715-9907-1F51722BD050}"/>
              </a:ext>
            </a:extLst>
          </p:cNvPr>
          <p:cNvSpPr/>
          <p:nvPr/>
        </p:nvSpPr>
        <p:spPr>
          <a:xfrm>
            <a:off x="304800" y="2321838"/>
            <a:ext cx="7459014" cy="2214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ts val="15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Sakkal Majalla" panose="02000000000000000000" pitchFamily="2" charset="-78"/>
              </a:rPr>
              <a:t>Ss will be able to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Sakkal Majalla" panose="02000000000000000000" pitchFamily="2" charset="-78"/>
              </a:rPr>
              <a:t>:-</a:t>
            </a:r>
          </a:p>
          <a:p>
            <a:pPr algn="l" rtl="0">
              <a:lnSpc>
                <a:spcPts val="1500"/>
              </a:lnSpc>
              <a:spcAft>
                <a:spcPts val="0"/>
              </a:spcAft>
            </a:pP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l" rtl="0">
              <a:lnSpc>
                <a:spcPts val="1500"/>
              </a:lnSpc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>
              <a:lnSpc>
                <a:spcPts val="1500"/>
              </a:lnSpc>
              <a:spcAft>
                <a:spcPts val="0"/>
              </a:spcAft>
            </a:pPr>
            <a:r>
              <a:rPr lang="en-US" sz="1600" b="1" i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Sakkal Majalla" panose="02000000000000000000" pitchFamily="2" charset="-78"/>
              </a:rPr>
              <a:t>1</a:t>
            </a:r>
            <a:r>
              <a:rPr lang="en-US" sz="16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Sakkal Majalla" panose="02000000000000000000" pitchFamily="2" charset="-78"/>
              </a:rPr>
              <a:t>- listen and join in with the song about letters</a:t>
            </a:r>
          </a:p>
          <a:p>
            <a:pPr algn="l" rtl="0">
              <a:lnSpc>
                <a:spcPts val="1500"/>
              </a:lnSpc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>
              <a:lnSpc>
                <a:spcPts val="1500"/>
              </a:lnSpc>
              <a:spcAft>
                <a:spcPts val="0"/>
              </a:spcAft>
            </a:pPr>
            <a:r>
              <a:rPr lang="en-US" sz="1600" b="1" i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Sakkal Majalla" panose="02000000000000000000" pitchFamily="2" charset="-78"/>
              </a:rPr>
              <a:t>2</a:t>
            </a:r>
            <a:r>
              <a:rPr lang="en-US" sz="16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Sakkal Majalla" panose="02000000000000000000" pitchFamily="2" charset="-78"/>
              </a:rPr>
              <a:t>-</a:t>
            </a:r>
            <a:r>
              <a:rPr lang="en-GB" sz="16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Sakkal Majalla" panose="02000000000000000000" pitchFamily="2" charset="-78"/>
              </a:rPr>
              <a:t> listen and play game ( I spay with my little eye).</a:t>
            </a:r>
          </a:p>
          <a:p>
            <a:pPr algn="l" rtl="0">
              <a:lnSpc>
                <a:spcPts val="1500"/>
              </a:lnSpc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>
              <a:lnSpc>
                <a:spcPts val="1500"/>
              </a:lnSpc>
              <a:spcAft>
                <a:spcPts val="0"/>
              </a:spcAft>
            </a:pPr>
            <a:r>
              <a:rPr lang="en-GB" sz="1600" b="1" i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Sakkal Majalla" panose="02000000000000000000" pitchFamily="2" charset="-78"/>
              </a:rPr>
              <a:t>3</a:t>
            </a:r>
            <a:r>
              <a:rPr lang="en-GB" sz="16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Sakkal Majalla" panose="02000000000000000000" pitchFamily="2" charset="-78"/>
              </a:rPr>
              <a:t>- identify objects and write the initial letter of the object.</a:t>
            </a:r>
          </a:p>
          <a:p>
            <a:pPr algn="l" rtl="0">
              <a:lnSpc>
                <a:spcPts val="1500"/>
              </a:lnSpc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>
              <a:lnSpc>
                <a:spcPts val="1500"/>
              </a:lnSpc>
              <a:spcAft>
                <a:spcPts val="0"/>
              </a:spcAft>
            </a:pPr>
            <a:r>
              <a:rPr lang="en-GB" sz="1600" b="1" i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Sakkal Majalla" panose="02000000000000000000" pitchFamily="2" charset="-78"/>
              </a:rPr>
              <a:t>4</a:t>
            </a:r>
            <a:r>
              <a:rPr lang="en-GB" sz="16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Sakkal Majalla" panose="02000000000000000000" pitchFamily="2" charset="-78"/>
              </a:rPr>
              <a:t>- read and write the words.</a:t>
            </a:r>
          </a:p>
          <a:p>
            <a:pPr algn="l" rtl="0">
              <a:lnSpc>
                <a:spcPts val="1500"/>
              </a:lnSpc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CDCF28F-F371-4F44-AC8E-187DAA6BB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50625" y="3962400"/>
            <a:ext cx="376203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30D42A8E-C2CF-47C3-BB72-B398151425C8}"/>
              </a:ext>
            </a:extLst>
          </p:cNvPr>
          <p:cNvSpPr txBox="1"/>
          <p:nvPr/>
        </p:nvSpPr>
        <p:spPr>
          <a:xfrm>
            <a:off x="1066800" y="3429000"/>
            <a:ext cx="61912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https://wordwall.net/resource</a:t>
            </a:r>
            <a:r>
              <a:rPr lang="en-US" sz="4000" b="1"/>
              <a:t>/11024891</a:t>
            </a:r>
            <a:r>
              <a:rPr lang="en-US" sz="4000" b="1">
                <a:hlinkClick r:id="rId2"/>
              </a:rPr>
              <a:t>https://wordwall.net/resource/11024891</a:t>
            </a:r>
            <a:endParaRPr lang="ar-OM" sz="4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6BA7289-2467-4C91-8659-617D2D7A6892}"/>
              </a:ext>
            </a:extLst>
          </p:cNvPr>
          <p:cNvSpPr txBox="1"/>
          <p:nvPr/>
        </p:nvSpPr>
        <p:spPr>
          <a:xfrm>
            <a:off x="-10274" y="1066800"/>
            <a:ext cx="83058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*Let's Play a game:-</a:t>
            </a:r>
            <a:endParaRPr lang="ar-OM" sz="3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سهم: لأسفل 4">
            <a:extLst>
              <a:ext uri="{FF2B5EF4-FFF2-40B4-BE49-F238E27FC236}">
                <a16:creationId xmlns:a16="http://schemas.microsoft.com/office/drawing/2014/main" id="{1DA43663-C228-4BC6-99E0-41D4E24B142B}"/>
              </a:ext>
            </a:extLst>
          </p:cNvPr>
          <p:cNvSpPr/>
          <p:nvPr/>
        </p:nvSpPr>
        <p:spPr>
          <a:xfrm>
            <a:off x="3352800" y="1828800"/>
            <a:ext cx="1371600" cy="1295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</p:spTree>
    <p:extLst>
      <p:ext uri="{BB962C8B-B14F-4D97-AF65-F5344CB8AC3E}">
        <p14:creationId xmlns:p14="http://schemas.microsoft.com/office/powerpoint/2010/main" val="1029274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B2D5771-36A2-4108-A78E-8DF9F81ABB52}"/>
              </a:ext>
            </a:extLst>
          </p:cNvPr>
          <p:cNvSpPr txBox="1"/>
          <p:nvPr/>
        </p:nvSpPr>
        <p:spPr>
          <a:xfrm>
            <a:off x="892568" y="381000"/>
            <a:ext cx="7308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Now let’s watch a video about ABC:-</a:t>
            </a:r>
            <a:endParaRPr lang="ar-OM" sz="2400" b="1" dirty="0">
              <a:highlight>
                <a:srgbClr val="FFFF00"/>
              </a:highlight>
            </a:endParaRPr>
          </a:p>
        </p:txBody>
      </p:sp>
      <p:pic>
        <p:nvPicPr>
          <p:cNvPr id="2" name="WhatsApp Video 2021-03-08 at 12.05.02 PM (1)">
            <a:hlinkClick r:id="" action="ppaction://media"/>
            <a:extLst>
              <a:ext uri="{FF2B5EF4-FFF2-40B4-BE49-F238E27FC236}">
                <a16:creationId xmlns:a16="http://schemas.microsoft.com/office/drawing/2014/main" id="{698CBBA9-817F-41E7-8468-2ADC6DB2BB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066800"/>
            <a:ext cx="7744146" cy="490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1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A43D78-7749-44FA-9820-071623B0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OM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32AFBFD-AD86-4BA4-B2EF-D39402F93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329"/>
            <a:ext cx="9144000" cy="5858086"/>
          </a:xfrm>
          <a:prstGeom prst="rect">
            <a:avLst/>
          </a:prstGeom>
        </p:spPr>
      </p:pic>
      <p:pic>
        <p:nvPicPr>
          <p:cNvPr id="6" name="G2B L1.3">
            <a:hlinkClick r:id="" action="ppaction://media"/>
            <a:extLst>
              <a:ext uri="{FF2B5EF4-FFF2-40B4-BE49-F238E27FC236}">
                <a16:creationId xmlns:a16="http://schemas.microsoft.com/office/drawing/2014/main" id="{48FDE589-C19E-4823-BDBF-A66B906E4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410637"/>
            <a:ext cx="1676400" cy="82631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7779E1B-A80F-4A7E-ACEF-714B237378F1}"/>
              </a:ext>
            </a:extLst>
          </p:cNvPr>
          <p:cNvSpPr txBox="1"/>
          <p:nvPr/>
        </p:nvSpPr>
        <p:spPr>
          <a:xfrm>
            <a:off x="990600" y="6172200"/>
            <a:ext cx="45720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point to the letter:-</a:t>
            </a:r>
            <a:endParaRPr lang="ar-OM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CEDD70A-EDB6-4658-9A12-2871380ADD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067300" y="5833106"/>
            <a:ext cx="990600" cy="7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7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2CF6E671-8F32-42C5-8004-B6DFB5412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0600" y="1143000"/>
            <a:ext cx="3048000" cy="4111198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051FE-C095-4547-AF97-5E35F24E4612}"/>
              </a:ext>
            </a:extLst>
          </p:cNvPr>
          <p:cNvSpPr txBox="1"/>
          <p:nvPr/>
        </p:nvSpPr>
        <p:spPr>
          <a:xfrm>
            <a:off x="4343400" y="3048000"/>
            <a:ext cx="37338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US" sz="6000" b="1" dirty="0">
                <a:latin typeface="Comic Sans MS" panose="030F0702030302020204" pitchFamily="66" charset="0"/>
              </a:rPr>
              <a:t>mbrella</a:t>
            </a:r>
            <a:endParaRPr lang="ar-OM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42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77055018"/>
</p:tagLst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385</Words>
  <Application>Microsoft Office PowerPoint</Application>
  <PresentationFormat>عرض على الشاشة (4:3)</PresentationFormat>
  <Paragraphs>168</Paragraphs>
  <Slides>26</Slides>
  <Notes>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6" baseType="lpstr">
      <vt:lpstr>Arabic UI Display Black</vt:lpstr>
      <vt:lpstr>Arial</vt:lpstr>
      <vt:lpstr>Bradley Hand ITC</vt:lpstr>
      <vt:lpstr>Calibri</vt:lpstr>
      <vt:lpstr>Cavolini</vt:lpstr>
      <vt:lpstr>Century Gothic</vt:lpstr>
      <vt:lpstr>Comic Sans MS</vt:lpstr>
      <vt:lpstr>Courier New</vt:lpstr>
      <vt:lpstr>Wingdings 3</vt:lpstr>
      <vt:lpstr>ربطة</vt:lpstr>
      <vt:lpstr>           Grade Two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2</dc:title>
  <dc:creator>end chance..</dc:creator>
  <cp:lastModifiedBy>meaad156@moe.om</cp:lastModifiedBy>
  <cp:revision>143</cp:revision>
  <dcterms:created xsi:type="dcterms:W3CDTF">2006-08-16T00:00:00Z</dcterms:created>
  <dcterms:modified xsi:type="dcterms:W3CDTF">2021-03-09T15:27:37Z</dcterms:modified>
</cp:coreProperties>
</file>