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70" r:id="rId7"/>
    <p:sldId id="264" r:id="rId8"/>
    <p:sldId id="263" r:id="rId9"/>
    <p:sldId id="265" r:id="rId10"/>
    <p:sldId id="266" r:id="rId11"/>
    <p:sldId id="262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633F-86D9-46DA-ADC1-9C03BA712477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68E6-554A-4958-BD65-7093DEBF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1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3269" y="674318"/>
            <a:ext cx="775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u="sng" dirty="0" smtClean="0"/>
              <a:t>الدرس الرابع:-درس الجمع والطرح(حصه متزامنه)</a:t>
            </a:r>
            <a:endParaRPr lang="en-US" sz="3600" u="sng" dirty="0"/>
          </a:p>
        </p:txBody>
      </p:sp>
      <p:sp>
        <p:nvSpPr>
          <p:cNvPr id="4" name="Minus 3"/>
          <p:cNvSpPr/>
          <p:nvPr/>
        </p:nvSpPr>
        <p:spPr>
          <a:xfrm>
            <a:off x="1227909" y="2595406"/>
            <a:ext cx="1550125" cy="609348"/>
          </a:xfrm>
          <a:prstGeom prst="mathMinus">
            <a:avLst>
              <a:gd name="adj1" fmla="val 4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419497" y="1750069"/>
            <a:ext cx="1480457" cy="8189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9497" y="1411846"/>
            <a:ext cx="92572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u="sng" dirty="0" smtClean="0">
                <a:solidFill>
                  <a:srgbClr val="FF0000"/>
                </a:solidFill>
              </a:rPr>
              <a:t>الاهداف:-</a:t>
            </a:r>
          </a:p>
          <a:p>
            <a:pPr algn="r"/>
            <a:r>
              <a:rPr lang="ar-SA" dirty="0" smtClean="0"/>
              <a:t>*</a:t>
            </a:r>
            <a:r>
              <a:rPr lang="ar-SA" sz="2400" b="1" dirty="0" smtClean="0"/>
              <a:t>يجمع ويطرح عددين مكونين من ثلاثه أرقام.</a:t>
            </a:r>
          </a:p>
          <a:p>
            <a:pPr algn="r"/>
            <a:r>
              <a:rPr lang="ar-SA" sz="2400" b="1" dirty="0" smtClean="0"/>
              <a:t>*يطرح عددا مكونا من رقمين من عدد مكون من ثلاثه أرقام..</a:t>
            </a:r>
          </a:p>
          <a:p>
            <a:pPr algn="r"/>
            <a:r>
              <a:rPr lang="ar-SA" sz="2400" b="1" u="sng" dirty="0" smtClean="0">
                <a:solidFill>
                  <a:srgbClr val="FF0000"/>
                </a:solidFill>
              </a:rPr>
              <a:t>(الاستراتيجيات الذهنيه)</a:t>
            </a:r>
          </a:p>
          <a:p>
            <a:pPr algn="r"/>
            <a:r>
              <a:rPr lang="ar-SA" sz="2400" b="1" dirty="0" smtClean="0"/>
              <a:t>*يجمع ثلاثه أو اربعه أعداد ويكتب الازواج العدديه لـــ </a:t>
            </a:r>
            <a:r>
              <a:rPr lang="ku-Arab-IQ" sz="2400" b="1" dirty="0" smtClean="0"/>
              <a:t>١٠ </a:t>
            </a:r>
            <a:r>
              <a:rPr lang="ar-SA" sz="2400" b="1" dirty="0" smtClean="0"/>
              <a:t>أو</a:t>
            </a:r>
            <a:r>
              <a:rPr lang="ku-Arab-IQ" sz="2400" b="1" dirty="0" smtClean="0"/>
              <a:t>٢٠</a:t>
            </a:r>
          </a:p>
          <a:p>
            <a:pPr algn="r"/>
            <a:r>
              <a:rPr lang="ar-SA" sz="2400" b="1" dirty="0" smtClean="0"/>
              <a:t>*يجمع عددين مكونين من رقمين باستخدام الاستراتيجيه المناسبه.</a:t>
            </a:r>
          </a:p>
          <a:p>
            <a:pPr algn="r"/>
            <a:r>
              <a:rPr lang="ar-SA" sz="2400" b="1" dirty="0" smtClean="0"/>
              <a:t>*يطرح زوجي أعداد من رقمين باستخدام الاستراتيجيه المناسبه.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212" y="3925738"/>
            <a:ext cx="8155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u="sng" dirty="0" smtClean="0">
                <a:solidFill>
                  <a:srgbClr val="FF0000"/>
                </a:solidFill>
              </a:rPr>
              <a:t>أستطيع أنا:-</a:t>
            </a:r>
          </a:p>
          <a:p>
            <a:pPr algn="r"/>
            <a:r>
              <a:rPr lang="ar-SA" sz="2000" b="1" dirty="0" smtClean="0"/>
              <a:t>*أستطيع أن أجمع عدة أعداد عن طريق أستخراج الازواج التي يبلغ مجموعها </a:t>
            </a:r>
            <a:r>
              <a:rPr lang="ku-Arab-IQ" sz="2000" b="1" dirty="0" smtClean="0"/>
              <a:t>١٠ </a:t>
            </a:r>
            <a:r>
              <a:rPr lang="ar-SA" sz="2000" b="1" dirty="0" smtClean="0"/>
              <a:t>أو</a:t>
            </a:r>
            <a:r>
              <a:rPr lang="ku-Arab-IQ" sz="2000" b="1" dirty="0" smtClean="0"/>
              <a:t>٢٠</a:t>
            </a:r>
            <a:endParaRPr lang="ar-SA" sz="2000" b="1" dirty="0" smtClean="0"/>
          </a:p>
          <a:p>
            <a:pPr algn="r"/>
            <a:r>
              <a:rPr lang="ar-SA" sz="2000" b="1" dirty="0" smtClean="0"/>
              <a:t>*أستطيع جمع ازواج من اعداد من رقمين باستخدام الطريقه المناسبه.</a:t>
            </a:r>
          </a:p>
          <a:p>
            <a:pPr algn="r"/>
            <a:r>
              <a:rPr lang="ar-SA" sz="2000" b="1" dirty="0" smtClean="0"/>
              <a:t>*استطيع طرح ازواج من اعداد من رقمين باستخدام الطريقه المناسبه</a:t>
            </a:r>
            <a:r>
              <a:rPr lang="ar-SA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1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0"/>
            <a:ext cx="6618514" cy="667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46" y="-156618"/>
            <a:ext cx="5762625" cy="6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6034" y="1724297"/>
            <a:ext cx="1785257" cy="9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394" y="1863634"/>
            <a:ext cx="949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dirty="0" smtClean="0">
                <a:solidFill>
                  <a:srgbClr val="FF0000"/>
                </a:solidFill>
              </a:rPr>
              <a:t>نلتقي على خير مع السلامه يا عباقره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1965577" cy="6218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897" y="326962"/>
            <a:ext cx="9762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u="sng" dirty="0">
                <a:solidFill>
                  <a:srgbClr val="002060"/>
                </a:solidFill>
              </a:rPr>
              <a:t>الدرس الرابع:-درس الجمع والطرح(حصه </a:t>
            </a:r>
            <a:r>
              <a:rPr lang="ar-SA" sz="4000" u="sng" dirty="0" smtClean="0">
                <a:solidFill>
                  <a:srgbClr val="002060"/>
                </a:solidFill>
              </a:rPr>
              <a:t>غير متزامنه</a:t>
            </a:r>
            <a:r>
              <a:rPr lang="ar-SA" sz="4000" u="sng" dirty="0">
                <a:solidFill>
                  <a:srgbClr val="002060"/>
                </a:solidFill>
              </a:rPr>
              <a:t>)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9634" y="1132115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u="sng" dirty="0" smtClean="0">
                <a:solidFill>
                  <a:schemeClr val="accent2">
                    <a:lumMod val="50000"/>
                  </a:schemeClr>
                </a:solidFill>
              </a:rPr>
              <a:t>التمهيد</a:t>
            </a:r>
            <a:endParaRPr lang="en-US" sz="36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1" y="1875713"/>
            <a:ext cx="8760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</a:rPr>
              <a:t>أوجد الناتج بأستخدام استراتيجيه العد بالعشرات والآحاد:-</a:t>
            </a:r>
            <a:endParaRPr lang="ku-Arab-IQ" sz="3200" dirty="0" smtClean="0">
              <a:solidFill>
                <a:srgbClr val="C00000"/>
              </a:solidFill>
            </a:endParaRPr>
          </a:p>
          <a:p>
            <a:pPr algn="r"/>
            <a:endParaRPr lang="ar-SA" sz="3200" dirty="0" smtClean="0"/>
          </a:p>
          <a:p>
            <a:pPr algn="r"/>
            <a:r>
              <a:rPr lang="ku-Arab-IQ" sz="3200" dirty="0" smtClean="0"/>
              <a:t>٣١+٥٣=.........</a:t>
            </a:r>
          </a:p>
          <a:p>
            <a:pPr algn="r"/>
            <a:endParaRPr lang="ku-Arab-IQ" sz="3200" dirty="0"/>
          </a:p>
          <a:p>
            <a:pPr algn="r"/>
            <a:endParaRPr lang="ku-Arab-IQ" sz="3200" dirty="0" smtClean="0"/>
          </a:p>
          <a:p>
            <a:pPr algn="r"/>
            <a:r>
              <a:rPr lang="ku-Arab-IQ" sz="3200" dirty="0" smtClean="0"/>
              <a:t>٦٥-٤١=............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06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30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6034" y="1724297"/>
            <a:ext cx="1785257" cy="9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394" y="1863634"/>
            <a:ext cx="949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dirty="0" smtClean="0">
                <a:solidFill>
                  <a:srgbClr val="FF0000"/>
                </a:solidFill>
              </a:rPr>
              <a:t>نلتقي على خير مع السلامه يا عباقره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4810" y="1873724"/>
            <a:ext cx="254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u="sng" dirty="0" smtClean="0"/>
              <a:t>تمهيد:-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046514" y="2465643"/>
            <a:ext cx="960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</a:rPr>
              <a:t>*عند خالد مزرعه جميلة يوجد فيها </a:t>
            </a:r>
            <a:r>
              <a:rPr lang="ku-Arab-IQ" sz="3200" dirty="0" smtClean="0">
                <a:solidFill>
                  <a:srgbClr val="C00000"/>
                </a:solidFill>
              </a:rPr>
              <a:t>٣٧</a:t>
            </a:r>
            <a:r>
              <a:rPr lang="ar-SA" sz="3200" dirty="0" smtClean="0">
                <a:solidFill>
                  <a:srgbClr val="C00000"/>
                </a:solidFill>
              </a:rPr>
              <a:t>نخله و</a:t>
            </a:r>
            <a:r>
              <a:rPr lang="ku-Arab-IQ" sz="3200" dirty="0" smtClean="0">
                <a:solidFill>
                  <a:srgbClr val="C00000"/>
                </a:solidFill>
              </a:rPr>
              <a:t>٤٦</a:t>
            </a:r>
            <a:r>
              <a:rPr lang="ar-SA" sz="3200" dirty="0" smtClean="0">
                <a:solidFill>
                  <a:srgbClr val="C00000"/>
                </a:solidFill>
              </a:rPr>
              <a:t>شجرة مانجو . كم عدد الاشجار كلها؟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7119" y="3942787"/>
            <a:ext cx="45881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4400" dirty="0">
                <a:solidFill>
                  <a:srgbClr val="7030A0"/>
                </a:solidFill>
              </a:rPr>
              <a:t>*ما مجموع </a:t>
            </a:r>
            <a:r>
              <a:rPr lang="ku-Arab-IQ" sz="4400" dirty="0">
                <a:solidFill>
                  <a:srgbClr val="7030A0"/>
                </a:solidFill>
              </a:rPr>
              <a:t>٤٣٧</a:t>
            </a:r>
            <a:r>
              <a:rPr lang="ar-SA" sz="4400" dirty="0">
                <a:solidFill>
                  <a:srgbClr val="7030A0"/>
                </a:solidFill>
              </a:rPr>
              <a:t>و</a:t>
            </a:r>
            <a:r>
              <a:rPr lang="ku-Arab-IQ" sz="4400" dirty="0">
                <a:solidFill>
                  <a:srgbClr val="7030A0"/>
                </a:solidFill>
              </a:rPr>
              <a:t>٣١٦</a:t>
            </a:r>
            <a:r>
              <a:rPr lang="ar-SA" sz="4400" dirty="0">
                <a:solidFill>
                  <a:srgbClr val="7030A0"/>
                </a:solidFill>
              </a:rPr>
              <a:t>؟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131" y="196117"/>
            <a:ext cx="557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u="sng" dirty="0" smtClean="0">
                <a:solidFill>
                  <a:srgbClr val="FF0000"/>
                </a:solidFill>
              </a:rPr>
              <a:t>تعلم قبلي:- عباره </a:t>
            </a:r>
            <a:r>
              <a:rPr lang="ar-SA" sz="3200" u="sng" smtClean="0">
                <a:solidFill>
                  <a:srgbClr val="FF0000"/>
                </a:solidFill>
              </a:rPr>
              <a:t>عن بطاقات الاونو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84338" y="1075181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........× ٦= ٦٠٠</a:t>
            </a:r>
            <a:endParaRPr lang="ar-KW" sz="2400" dirty="0"/>
          </a:p>
        </p:txBody>
      </p:sp>
      <p:sp>
        <p:nvSpPr>
          <p:cNvPr id="9" name="Rectangle 8"/>
          <p:cNvSpPr/>
          <p:nvPr/>
        </p:nvSpPr>
        <p:spPr>
          <a:xfrm>
            <a:off x="5312063" y="1121347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٩٠٠٠÷١٠٠=........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046514" y="1075180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dirty="0"/>
              <a:t>٧ × ١٠٠ =</a:t>
            </a:r>
            <a:r>
              <a:rPr lang="ar-SA" sz="2400" dirty="0"/>
              <a:t>.........</a:t>
            </a:r>
            <a:endParaRPr lang="ar-KW" sz="2400" dirty="0"/>
          </a:p>
        </p:txBody>
      </p:sp>
    </p:spTree>
    <p:extLst>
      <p:ext uri="{BB962C8B-B14F-4D97-AF65-F5344CB8AC3E}">
        <p14:creationId xmlns:p14="http://schemas.microsoft.com/office/powerpoint/2010/main" val="226452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5" y="0"/>
            <a:ext cx="12192000" cy="7689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8503" y="185538"/>
            <a:ext cx="2847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استراتيجيات </a:t>
            </a:r>
            <a:r>
              <a:rPr lang="ar-SA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الجمع</a:t>
            </a:r>
            <a:r>
              <a:rPr lang="ku-Arab-IQ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:-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6" y="1189111"/>
            <a:ext cx="770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u-Arab-IQ" sz="2400" u="sng" dirty="0" smtClean="0">
                <a:solidFill>
                  <a:srgbClr val="C00000"/>
                </a:solidFill>
              </a:rPr>
              <a:t>١-</a:t>
            </a:r>
            <a:r>
              <a:rPr lang="ar-SA" sz="2400" u="sng" dirty="0" smtClean="0">
                <a:solidFill>
                  <a:srgbClr val="C00000"/>
                </a:solidFill>
              </a:rPr>
              <a:t>استراتيجيه </a:t>
            </a:r>
            <a:r>
              <a:rPr lang="ar-SA" sz="2400" u="sng" dirty="0">
                <a:solidFill>
                  <a:srgbClr val="C00000"/>
                </a:solidFill>
              </a:rPr>
              <a:t>اضافه </a:t>
            </a:r>
            <a:r>
              <a:rPr lang="ku-Arab-IQ" sz="2400" u="sng" dirty="0" smtClean="0">
                <a:solidFill>
                  <a:srgbClr val="C00000"/>
                </a:solidFill>
              </a:rPr>
              <a:t>١٠</a:t>
            </a:r>
            <a:r>
              <a:rPr lang="ar-SA" sz="2400" u="sng" dirty="0" smtClean="0">
                <a:solidFill>
                  <a:srgbClr val="C00000"/>
                </a:solidFill>
              </a:rPr>
              <a:t> </a:t>
            </a:r>
            <a:r>
              <a:rPr lang="ar-SA" sz="2400" u="sng" dirty="0">
                <a:solidFill>
                  <a:srgbClr val="C00000"/>
                </a:solidFill>
              </a:rPr>
              <a:t>أو مضاعفاتها الى عدد مكون من </a:t>
            </a:r>
            <a:r>
              <a:rPr lang="ar-SA" sz="2400" u="sng" dirty="0" smtClean="0">
                <a:solidFill>
                  <a:srgbClr val="C00000"/>
                </a:solidFill>
              </a:rPr>
              <a:t>رقمين</a:t>
            </a:r>
            <a:r>
              <a:rPr lang="ku-Arab-IQ" sz="2400" u="sng" dirty="0" smtClean="0">
                <a:solidFill>
                  <a:srgbClr val="C00000"/>
                </a:solidFill>
              </a:rPr>
              <a:t>:-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57" y="1761550"/>
            <a:ext cx="6734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u-Arab-IQ" sz="2800" dirty="0" smtClean="0"/>
              <a:t>٤٧+٥٠=</a:t>
            </a:r>
            <a:r>
              <a:rPr lang="ar-SA" sz="2800" dirty="0" smtClean="0"/>
              <a:t>             </a:t>
            </a:r>
            <a:r>
              <a:rPr lang="ku-Arab-IQ" sz="2800" dirty="0" smtClean="0"/>
              <a:t>(</a:t>
            </a:r>
            <a:r>
              <a:rPr lang="ar-SA" sz="2800" dirty="0" smtClean="0"/>
              <a:t>نضيف </a:t>
            </a:r>
            <a:r>
              <a:rPr lang="ku-Arab-IQ" sz="2800" dirty="0" smtClean="0"/>
              <a:t>١٠</a:t>
            </a:r>
            <a:r>
              <a:rPr lang="ar-SA" sz="2800" dirty="0" smtClean="0"/>
              <a:t>خمس </a:t>
            </a:r>
            <a:r>
              <a:rPr lang="ar-SA" sz="2800" dirty="0" smtClean="0"/>
              <a:t>مرات للعدد</a:t>
            </a:r>
            <a:r>
              <a:rPr lang="ku-Arab-IQ" sz="2800" dirty="0" smtClean="0"/>
              <a:t>)٤٧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69327" y="3860782"/>
            <a:ext cx="694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u-Arab-IQ" sz="2400" b="1" u="sng" dirty="0">
                <a:solidFill>
                  <a:schemeClr val="accent2">
                    <a:lumMod val="50000"/>
                  </a:schemeClr>
                </a:solidFill>
              </a:rPr>
              <a:t>٢</a:t>
            </a:r>
            <a:r>
              <a:rPr lang="ar-SA" sz="2400" b="1" u="sng" dirty="0">
                <a:solidFill>
                  <a:schemeClr val="accent2">
                    <a:lumMod val="50000"/>
                  </a:schemeClr>
                </a:solidFill>
              </a:rPr>
              <a:t>*جمع ثلاثه أو اربعه أعداد بمتممات العدد </a:t>
            </a:r>
            <a:r>
              <a:rPr lang="ku-Arab-IQ" sz="2400" b="1" u="sng" dirty="0">
                <a:solidFill>
                  <a:schemeClr val="accent2">
                    <a:lumMod val="50000"/>
                  </a:schemeClr>
                </a:solidFill>
              </a:rPr>
              <a:t>١٠ ، ٢٠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51521" y="4340543"/>
            <a:ext cx="1123403" cy="11103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17280" y="4433221"/>
            <a:ext cx="85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u-Arab-IQ" sz="2000" dirty="0" smtClean="0"/>
              <a:t>١٥</a:t>
            </a:r>
          </a:p>
          <a:p>
            <a:r>
              <a:rPr lang="ku-Arab-IQ" sz="2000" dirty="0" smtClean="0"/>
              <a:t>٧</a:t>
            </a:r>
            <a:endParaRPr lang="ku-Arab-IQ" dirty="0" smtClean="0"/>
          </a:p>
          <a:p>
            <a:r>
              <a:rPr lang="ku-Arab-IQ" sz="2000" dirty="0"/>
              <a:t>٥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020492" y="4373507"/>
            <a:ext cx="1123403" cy="11103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4959" y="4387882"/>
            <a:ext cx="531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u-Arab-IQ" sz="2000" dirty="0" smtClean="0"/>
              <a:t>٦</a:t>
            </a:r>
          </a:p>
          <a:p>
            <a:r>
              <a:rPr lang="ku-Arab-IQ" sz="2000" dirty="0" smtClean="0"/>
              <a:t>٧</a:t>
            </a:r>
          </a:p>
          <a:p>
            <a:r>
              <a:rPr lang="ku-Arab-IQ" sz="2000" dirty="0"/>
              <a:t>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2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10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516777" y="3245765"/>
            <a:ext cx="8543109" cy="261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1" y="513806"/>
            <a:ext cx="692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b="1" u="sng" dirty="0" smtClean="0">
                <a:solidFill>
                  <a:schemeClr val="accent2">
                    <a:lumMod val="50000"/>
                  </a:schemeClr>
                </a:solidFill>
              </a:rPr>
              <a:t>٣-</a:t>
            </a:r>
            <a:r>
              <a:rPr lang="ar-SA" sz="2800" b="1" u="sng" dirty="0" smtClean="0">
                <a:solidFill>
                  <a:schemeClr val="accent2">
                    <a:lumMod val="50000"/>
                  </a:schemeClr>
                </a:solidFill>
              </a:rPr>
              <a:t> أستراتيجيه الجمع عن طريق زياده العشرات ثم الآحاد</a:t>
            </a:r>
            <a:endParaRPr lang="en-US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175864" y="969182"/>
            <a:ext cx="34833" cy="2302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83041" y="1027613"/>
            <a:ext cx="18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dirty="0" smtClean="0"/>
              <a:t>٥٨+٢٥=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99016" y="1027613"/>
            <a:ext cx="179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dirty="0" smtClean="0"/>
              <a:t>٤٣+٥٤=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609806" y="3324033"/>
            <a:ext cx="42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b="1" u="sng" dirty="0" smtClean="0"/>
              <a:t>٤-</a:t>
            </a:r>
            <a:r>
              <a:rPr lang="ar-SA" sz="2800" b="1" u="sng" dirty="0" smtClean="0"/>
              <a:t>العد بالعشرات والآحاد</a:t>
            </a:r>
            <a:endParaRPr lang="en-US" sz="28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473440" y="3953691"/>
            <a:ext cx="25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3200" dirty="0" smtClean="0"/>
              <a:t>٢١ + ٣٢ =....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78034" y="4336868"/>
            <a:ext cx="5695407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73441" y="4815840"/>
            <a:ext cx="251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3200" dirty="0" smtClean="0"/>
              <a:t>٤٥ + ٢٤ =...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846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34" y="0"/>
            <a:ext cx="125316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1028" y="314987"/>
            <a:ext cx="566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3200" u="sng" dirty="0" smtClean="0"/>
              <a:t>٥-</a:t>
            </a:r>
            <a:r>
              <a:rPr lang="ar-SA" sz="3200" u="sng" dirty="0" smtClean="0"/>
              <a:t>العد بالمئات والعشرات والآحاد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692536" y="1070801"/>
            <a:ext cx="22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dirty="0" smtClean="0"/>
              <a:t>٣٤٦+٢٣٢=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01189" y="2416743"/>
            <a:ext cx="7977051" cy="180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35885" y="4001643"/>
            <a:ext cx="131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u="sng" dirty="0" smtClean="0">
                <a:solidFill>
                  <a:schemeClr val="bg2">
                    <a:lumMod val="10000"/>
                  </a:schemeClr>
                </a:solidFill>
              </a:rPr>
              <a:t>التقدير</a:t>
            </a:r>
            <a:endParaRPr lang="en-US" sz="32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4456" y="3893921"/>
            <a:ext cx="21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u="sng" dirty="0" smtClean="0">
                <a:solidFill>
                  <a:srgbClr val="C00000"/>
                </a:solidFill>
              </a:rPr>
              <a:t>قدر الناتج ثم اجمع:-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91" y="3863143"/>
            <a:ext cx="654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dirty="0" smtClean="0"/>
              <a:t>٢٩+٥٣=                           ١٩٩+٣٠٢=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249783" y="3605349"/>
            <a:ext cx="8709" cy="28356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0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778" y="235131"/>
            <a:ext cx="417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dirty="0" smtClean="0">
                <a:solidFill>
                  <a:srgbClr val="FF0000"/>
                </a:solidFill>
              </a:rPr>
              <a:t>الطريقه العـاديه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13" y="1759131"/>
            <a:ext cx="966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مسافه الرحله البحريه </a:t>
            </a:r>
            <a:r>
              <a:rPr lang="ku-Arab-IQ" sz="3600" dirty="0" smtClean="0"/>
              <a:t>٦٧٥</a:t>
            </a:r>
            <a:r>
              <a:rPr lang="ar-SA" sz="3600" dirty="0" smtClean="0"/>
              <a:t> كم .أبحرت السفينه حتى الآن </a:t>
            </a:r>
            <a:r>
              <a:rPr lang="ku-Arab-IQ" sz="3600" dirty="0" smtClean="0"/>
              <a:t>٣٢٩</a:t>
            </a:r>
            <a:r>
              <a:rPr lang="ar-SA" sz="3600" dirty="0" smtClean="0"/>
              <a:t> كم . ما هي المسافه المتبقيه؟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0" y="69669"/>
            <a:ext cx="283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u="sng" dirty="0" smtClean="0">
                <a:solidFill>
                  <a:srgbClr val="002060"/>
                </a:solidFill>
              </a:rPr>
              <a:t>درس الطرح</a:t>
            </a:r>
            <a:endParaRPr lang="en-US" sz="4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0160" y="91830"/>
            <a:ext cx="283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استراتيجيات الطرح</a:t>
            </a:r>
            <a:r>
              <a:rPr lang="ku-Arab-IQ" sz="2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:-</a:t>
            </a:r>
            <a:endParaRPr lang="en-US" sz="28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1269" y="897875"/>
            <a:ext cx="668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400" b="1" u="sng" dirty="0" smtClean="0"/>
              <a:t>١-</a:t>
            </a:r>
            <a:r>
              <a:rPr lang="ar-SA" sz="2400" b="1" u="sng" dirty="0" smtClean="0"/>
              <a:t>طرح </a:t>
            </a:r>
            <a:r>
              <a:rPr lang="ku-Arab-IQ" sz="2400" b="1" u="sng" dirty="0" smtClean="0"/>
              <a:t>١٠</a:t>
            </a:r>
            <a:r>
              <a:rPr lang="ar-SA" sz="2400" b="1" u="sng" dirty="0" smtClean="0"/>
              <a:t> </a:t>
            </a:r>
            <a:r>
              <a:rPr lang="ar-SA" sz="2400" b="1" u="sng" dirty="0" smtClean="0"/>
              <a:t>أو مضاعفاتها من عدد مكون من رقمين :-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52754" y="1390169"/>
            <a:ext cx="548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b="1" dirty="0" smtClean="0">
                <a:solidFill>
                  <a:srgbClr val="FF0000"/>
                </a:solidFill>
              </a:rPr>
              <a:t>٨٧ – ٥٠ =  </a:t>
            </a:r>
            <a:r>
              <a:rPr lang="ar-SA" sz="2800" b="1" dirty="0" smtClean="0">
                <a:solidFill>
                  <a:srgbClr val="FF0000"/>
                </a:solidFill>
              </a:rPr>
              <a:t>   (طرح 10 خمس مرات)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3228703"/>
            <a:ext cx="1234875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0367" y="32774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b="1" u="sng" dirty="0" smtClean="0">
                <a:solidFill>
                  <a:srgbClr val="FF0000"/>
                </a:solidFill>
              </a:rPr>
              <a:t>٢-</a:t>
            </a:r>
            <a:r>
              <a:rPr lang="ar-SA" sz="2800" b="1" u="sng" dirty="0" smtClean="0">
                <a:solidFill>
                  <a:srgbClr val="FF0000"/>
                </a:solidFill>
              </a:rPr>
              <a:t>استراتيجيه </a:t>
            </a:r>
            <a:r>
              <a:rPr lang="ar-SA" sz="2800" b="1" u="sng" dirty="0" smtClean="0">
                <a:solidFill>
                  <a:srgbClr val="FF0000"/>
                </a:solidFill>
              </a:rPr>
              <a:t>العد للخلف بالآحاد:-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7812" y="3944317"/>
            <a:ext cx="222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b="1" dirty="0" smtClean="0"/>
              <a:t>٥٢ – ٨ =</a:t>
            </a:r>
            <a:r>
              <a:rPr lang="ar-SA" sz="2800" b="1" dirty="0" smtClean="0"/>
              <a:t>.......</a:t>
            </a:r>
            <a:endParaRPr lang="ku-Arab-IQ" sz="2800" b="1" dirty="0" smtClean="0"/>
          </a:p>
          <a:p>
            <a:pPr algn="r"/>
            <a:endParaRPr lang="ku-Arab-IQ" sz="2800" b="1" dirty="0"/>
          </a:p>
          <a:p>
            <a:pPr algn="r"/>
            <a:r>
              <a:rPr lang="ku-Arab-IQ" sz="2800" b="1" dirty="0" smtClean="0"/>
              <a:t>٦٢ – ٦ =</a:t>
            </a:r>
            <a:r>
              <a:rPr lang="ar-SA" sz="2800" b="1" dirty="0" smtClean="0"/>
              <a:t>......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54331" y="4096042"/>
            <a:ext cx="5826036" cy="261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5976259" y="404651"/>
            <a:ext cx="26124" cy="220326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21829" y="435428"/>
            <a:ext cx="525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u="sng" dirty="0" smtClean="0">
                <a:solidFill>
                  <a:srgbClr val="FF0000"/>
                </a:solidFill>
              </a:rPr>
              <a:t>4-الطرح عن طريق أستراتيجيه ايجاد الفرق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446" y="404651"/>
            <a:ext cx="411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u="sng" dirty="0" smtClean="0">
                <a:solidFill>
                  <a:srgbClr val="FF0000"/>
                </a:solidFill>
              </a:rPr>
              <a:t>5-العد بالعشرات وبالآحاد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2938" y="1160920"/>
            <a:ext cx="5009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3200" b="1" dirty="0" smtClean="0"/>
              <a:t>٧٨ – ٧٢=</a:t>
            </a:r>
            <a:r>
              <a:rPr lang="ar-SA" sz="3200" b="1" dirty="0" smtClean="0"/>
              <a:t>.......</a:t>
            </a:r>
            <a:endParaRPr lang="ku-Arab-IQ" sz="3200" b="1" dirty="0" smtClean="0"/>
          </a:p>
          <a:p>
            <a:pPr algn="r"/>
            <a:r>
              <a:rPr lang="ku-Arab-IQ" sz="3200" b="1" dirty="0" smtClean="0"/>
              <a:t>٥٢</a:t>
            </a:r>
            <a:r>
              <a:rPr lang="ku-Arab-IQ" sz="3200" b="1" dirty="0" smtClean="0"/>
              <a:t> </a:t>
            </a:r>
            <a:r>
              <a:rPr lang="ku-Arab-IQ" sz="3200" b="1" dirty="0" smtClean="0"/>
              <a:t>– ٤٥=</a:t>
            </a:r>
            <a:r>
              <a:rPr lang="ar-SA" sz="3200" b="1" dirty="0" smtClean="0"/>
              <a:t>.....</a:t>
            </a:r>
            <a:endParaRPr lang="en-US" sz="32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724297" y="3518263"/>
            <a:ext cx="9457509" cy="1741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1160920"/>
            <a:ext cx="592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3200" b="1" dirty="0" smtClean="0"/>
              <a:t>٥٣ – ٢١ =</a:t>
            </a:r>
            <a:r>
              <a:rPr lang="ar-SA" sz="3200" b="1" dirty="0" smtClean="0"/>
              <a:t>......</a:t>
            </a:r>
            <a:endParaRPr lang="ku-Arab-IQ" sz="3200" b="1" dirty="0" smtClean="0"/>
          </a:p>
          <a:p>
            <a:pPr algn="r"/>
            <a:r>
              <a:rPr lang="ku-Arab-IQ" sz="3200" b="1" dirty="0" smtClean="0"/>
              <a:t>٦٣ </a:t>
            </a:r>
            <a:r>
              <a:rPr lang="ku-Arab-IQ" sz="3200" b="1" dirty="0" smtClean="0"/>
              <a:t>– ٣٢ =</a:t>
            </a:r>
            <a:r>
              <a:rPr lang="ar-SA" sz="3200" b="1" dirty="0" smtClean="0"/>
              <a:t>........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272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79" y="-265067"/>
            <a:ext cx="6479721" cy="7123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68"/>
            <a:ext cx="5810250" cy="3605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937" y="3900662"/>
            <a:ext cx="458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u="sng" dirty="0" smtClean="0">
                <a:solidFill>
                  <a:srgbClr val="FF0000"/>
                </a:solidFill>
              </a:rPr>
              <a:t>واجب يكتب في الدفتر صفحه 9 نختار جملة عدديه ونكتب عليها قصه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1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380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69</cp:revision>
  <dcterms:created xsi:type="dcterms:W3CDTF">2020-12-18T08:33:04Z</dcterms:created>
  <dcterms:modified xsi:type="dcterms:W3CDTF">2020-12-19T03:38:36Z</dcterms:modified>
</cp:coreProperties>
</file>