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40"/>
  </p:notesMasterIdLst>
  <p:sldIdLst>
    <p:sldId id="937" r:id="rId3"/>
    <p:sldId id="756" r:id="rId4"/>
    <p:sldId id="391" r:id="rId5"/>
    <p:sldId id="749" r:id="rId6"/>
    <p:sldId id="836" r:id="rId7"/>
    <p:sldId id="759" r:id="rId8"/>
    <p:sldId id="837" r:id="rId9"/>
    <p:sldId id="336" r:id="rId10"/>
    <p:sldId id="751" r:id="rId11"/>
    <p:sldId id="258" r:id="rId12"/>
    <p:sldId id="393" r:id="rId13"/>
    <p:sldId id="748" r:id="rId14"/>
    <p:sldId id="938" r:id="rId15"/>
    <p:sldId id="394" r:id="rId16"/>
    <p:sldId id="936" r:id="rId17"/>
    <p:sldId id="264" r:id="rId18"/>
    <p:sldId id="844" r:id="rId19"/>
    <p:sldId id="845" r:id="rId20"/>
    <p:sldId id="256" r:id="rId21"/>
    <p:sldId id="265" r:id="rId22"/>
    <p:sldId id="763" r:id="rId23"/>
    <p:sldId id="755" r:id="rId24"/>
    <p:sldId id="298" r:id="rId25"/>
    <p:sldId id="282" r:id="rId26"/>
    <p:sldId id="283" r:id="rId27"/>
    <p:sldId id="305" r:id="rId28"/>
    <p:sldId id="306" r:id="rId29"/>
    <p:sldId id="307" r:id="rId30"/>
    <p:sldId id="765" r:id="rId31"/>
    <p:sldId id="388" r:id="rId32"/>
    <p:sldId id="292" r:id="rId33"/>
    <p:sldId id="285" r:id="rId34"/>
    <p:sldId id="296" r:id="rId35"/>
    <p:sldId id="293" r:id="rId36"/>
    <p:sldId id="287" r:id="rId37"/>
    <p:sldId id="288" r:id="rId38"/>
    <p:sldId id="396" r:id="rId3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DD5"/>
    <a:srgbClr val="FDBC2C"/>
    <a:srgbClr val="FEF3C6"/>
    <a:srgbClr val="FDEB9F"/>
    <a:srgbClr val="0000FF"/>
    <a:srgbClr val="FD96B2"/>
    <a:srgbClr val="D5E6B4"/>
    <a:srgbClr val="742D97"/>
    <a:srgbClr val="D24C67"/>
    <a:srgbClr val="EA6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B87299A-8F88-49CA-AEA8-A1D89D6787F8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0D2E770-AA97-44E6-879A-3C4AD529C0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011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E43138-8F10-47B4-A00E-A50DB6DED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B6D5453-8262-4DD3-9A09-A91C22D2C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19590A-90C8-413C-A464-3E9EF131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547A51-2154-468F-A7A6-8B0CB524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A47359-6301-4F1E-B9F1-BE7063D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743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AD96A6-9BFE-4ED3-AC22-124AE868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20032B-CC87-41EC-91D0-0CC203905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C51D40-9976-4BF6-90B9-FD214FFE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5F731B7-0843-4004-8E0C-816550629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3CCB47-7BC7-4331-A9CA-F77DB452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925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DDAB4D1-28D1-4E74-BB21-E4385F61C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81A45CF-C97B-43A8-AE5D-42E3465BE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DA740C-F761-423B-A00D-DB9946AA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484A5F-65F9-4A12-A7D3-AC1DFC47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97E71B-9838-42DC-9969-5BCD1ACA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282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A0965-AB64-4632-A283-CD621F6FE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EDE8AC3-E298-4A9C-B326-80D23C1B9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63B32C-AAAD-423B-A795-8C4D5E79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06A01E-534A-4E75-9845-FED59F19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255C11-8843-4DE5-BB60-87F25548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65159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B6EEAC-3AA3-42E7-96F5-611D1864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78562C-6FC4-40E8-95B3-73ADC33D4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D9277A-D948-4320-8E86-F0A0C45B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79B5F0-2823-4EA0-BE24-3E102255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CA4663-DFE7-4CA3-A89C-F110BD27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03001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B70EC8-4EC7-4320-BD96-08B410EB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2110F95-3D99-454B-ABD1-3A6F890E6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6B3CAE-6F6A-40B0-90E6-373CCF42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373D87-BBB4-4B7C-9315-BE1BE3E4F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81F1C6-F2F8-4542-A711-C8654E36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089996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2FE801-B9C7-40B1-8B66-9A560735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2FF2DC-6CD7-4E94-AFC7-A4AB52C30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3BF1DDA-B155-442F-8DDA-3F2A7B71C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E3C4C3-6E8A-478B-9D06-D95208DC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178B28-A6B0-4605-94A0-81203FA2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DE7A68-8435-445A-8CD2-30D5A151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7208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AA5D9D-BD5F-41FE-B826-456C466A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BAD44E-10A6-4FFA-ABBD-AEAA2919B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609E18-F619-4A6A-8C4F-6C52102C8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4011B04-557D-44B3-8CEA-E70A18C6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791D765-892F-47A4-9419-385B134ED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EDDFE4-B146-461E-BFE4-D4871F01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622177C-14E9-46B4-8710-DAF41ACF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99D260-F625-45F0-8FDB-26E4EAD9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62638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B6103E-4C69-4713-AB5C-9FA171BF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66D184B-D567-4C40-8616-19D0522C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366C02B-B00D-40AD-8E09-AD03B64B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ADB2477-53D8-47F6-8702-A296696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718641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2AD9A93-85DC-47B1-A6CC-ABFC33E7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7C03A04-99BC-44DB-854D-5FC7DB07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48E3625-6FE4-4D57-8543-06D09F7B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086176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E965AF-9386-4595-800E-2A2A1921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960BE7-39A0-4136-95AC-E8D50C9E7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0CB639B-0748-4880-900B-7A0FFA369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3303BEA-988B-4043-9AD4-E4DF01AF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6A2D95-708A-48BB-A420-53447599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1A28305-DA30-4697-949F-3CED45ED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15137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5E7514-A6AD-4825-A502-45C8D794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DA430B-081A-4069-89FB-5C0E1C69D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903F24-406D-4CE7-9B6E-A711E3BC9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D4DE91-C032-468F-A7D5-813C0D35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817C8C-34EC-46A0-AD92-1B526A2D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41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3E5F92-4D0C-435D-ADA0-D516B1C8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6877D9-961E-4C94-8F5C-FE8A06408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FCC4D58-2588-43AB-B01B-E1B766337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8A9AD60-63E9-4ED0-A56F-F77FFF90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97227A-6E20-47C6-A0E7-CF16196E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2870E3-EC55-4A58-A3FF-C376355C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623262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D5DD00-960F-4AAE-8ECA-A19B0155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0144944-8D99-48F1-948E-8F7021B09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9E0647-8E2F-4F4E-A3F2-4242801A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EB4BF6-BDCA-4AD7-A692-6873D9FA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103B83-CBA7-4322-9160-B869607D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711943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30E8137-C465-45D9-9107-DB5F629F6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B3590CE-71D4-4FCE-A197-A39BF2974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227230-1051-4A99-B2D6-A7F4A610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5FF9D8-1747-4BAD-BCFC-F5222F6A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65C119-9095-4AE2-951F-2E1828E2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03807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F635C2-1C5E-4FEE-811E-A165BE5A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440783-A7AE-4921-B17F-D86BC2D49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EE96F6-E6FB-4B5E-AD86-3748A5241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75E2F0-3DE1-4FA6-9F59-185604B3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9FB559-8EEE-44F0-BD60-A8AC7757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478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85D480-D4DB-43BF-92BD-92E6163B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5019F5-CE1A-4779-BE87-890408963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573253A-6CCD-4FA1-B798-50E4F91B1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AEDC51-7426-4D35-B8CE-58666F75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218C20-B7C4-4DA4-BA29-6BDF2E25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5D40FCC-BD2A-4EE9-9CE0-B530670A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297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9FE5DA-3523-413C-971F-05A24888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721F84-8CFB-4E72-80F0-AC053FDEF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D5B3F1-CC02-445A-878F-37D09F61A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C6D1079-ECBB-4E76-9048-3EC2C0B3A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6600FF1-9E52-4EDC-9851-D6309F69A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C11C3F1-A621-4558-A1C6-ED66EFCE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9B996A0-EDDC-4666-BA37-BF438711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3CFDA63-A895-4C03-8C7F-17284835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743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C32422-5A99-4237-966D-F75178B8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9A77FCE-A34C-4A9B-94EE-CE80A71A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ADB82F2-A02C-41CF-8951-BD1691FC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8B208B-44EC-419B-A267-C5E43F95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36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F976910-B96E-45A6-8F28-588EB175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A89817A-151E-4269-94C7-F4A8D4A1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C4FCCE8-1C59-4F44-938E-5C4EFF73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855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90EC8A-E009-4431-849C-F6101D29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303D7F-2C7B-484B-AB52-9F97AE232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67EF91-736E-4B65-8A16-F8107FCE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51E085-6814-4913-8879-3F730F16D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978EAE-37C2-4C90-AD09-BD5884E9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133B13-0173-420D-A416-04FDA796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6180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16EE45-700A-4457-94B6-BCFFAA2B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79AF507-1683-415B-AEDD-FFCBBFF8F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702CF46-8C3B-47D6-B31F-FAE798BBA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A0FE43E-30B5-4E6E-ADEB-B07C00F0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FA8AC1-1130-4F80-941D-20E66D5C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4388506-C7F8-4DD3-A662-B38EB505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29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122AB35-6B91-451B-8493-5C97E165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8442B7-A684-4C8F-83D3-E0FD4668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53CDC6-4DD1-4A24-84DA-8E0898712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17DB9-E63B-4121-A440-D614695C1B2E}" type="datetimeFigureOut">
              <a:rPr lang="ar-SA" smtClean="0"/>
              <a:t>01/04/1443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2AA40E-2172-427C-A691-A2B575540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3ACA75-6A2D-4F65-8374-9CFD07615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2EED2-051D-4149-BDEB-47A61C235A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058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CB8BB2-0343-4E2C-A8F1-ECBAD3CC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740891-66D9-4AE4-BCE8-487F5B9DD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2D5D52-50C8-4F3D-968F-0F5868BDD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7539-8DA2-4C54-8385-EE4CF60CB543}" type="datetimeFigureOut">
              <a:rPr lang="ar-OM" smtClean="0"/>
              <a:t>01/04/1443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E5C458-CB49-4A74-AAC2-C3AF9DC50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59C883-2913-47CF-8AB4-A004985A7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C4B3-DE70-4783-852B-87B0649CD196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87141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OM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plgM1YwR1G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D1CE8D-F684-4FE1-88AF-7302E2D7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51" y="4739424"/>
            <a:ext cx="5637505" cy="205336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C42B100-40C7-4E00-94D5-CBCFFDD69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-747202"/>
            <a:ext cx="9563518" cy="7394215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D37730AB-82F4-8D43-BA1A-90FE885E393B}"/>
              </a:ext>
            </a:extLst>
          </p:cNvPr>
          <p:cNvSpPr/>
          <p:nvPr/>
        </p:nvSpPr>
        <p:spPr>
          <a:xfrm>
            <a:off x="3624241" y="743490"/>
            <a:ext cx="5739815" cy="44128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OM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 Nile" pitchFamily="2" charset="0"/>
                <a:ea typeface="+mn-ea"/>
                <a:cs typeface="Al Nile" pitchFamily="2" charset="0"/>
              </a:rPr>
              <a:t>ضيفنا الجديد </a:t>
            </a: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OM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 Nile" pitchFamily="2" charset="0"/>
                <a:ea typeface="+mn-ea"/>
                <a:cs typeface="Al Nile" pitchFamily="2" charset="0"/>
              </a:rPr>
              <a:t>حرف الراء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 Nile" pitchFamily="2" charset="0"/>
              <a:ea typeface="+mn-ea"/>
              <a:cs typeface="Al Nile" pitchFamily="2" charset="0"/>
            </a:endParaRPr>
          </a:p>
        </p:txBody>
      </p:sp>
      <p:sp>
        <p:nvSpPr>
          <p:cNvPr id="7" name="مربع نص 8">
            <a:extLst>
              <a:ext uri="{FF2B5EF4-FFF2-40B4-BE49-F238E27FC236}">
                <a16:creationId xmlns:a16="http://schemas.microsoft.com/office/drawing/2014/main" id="{B64C8E4B-8F87-49E2-B6C2-0BBE91367C50}"/>
              </a:ext>
            </a:extLst>
          </p:cNvPr>
          <p:cNvSpPr txBox="1"/>
          <p:nvPr/>
        </p:nvSpPr>
        <p:spPr>
          <a:xfrm>
            <a:off x="2669545" y="5473718"/>
            <a:ext cx="55541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OM" sz="3200" b="1" dirty="0">
                <a:solidFill>
                  <a:schemeClr val="bg1"/>
                </a:solidFill>
                <a:latin typeface="Al Nile" pitchFamily="2" charset="0"/>
                <a:cs typeface="Al Nile" pitchFamily="2" charset="0"/>
              </a:rPr>
              <a:t>إعداد : أ.فاطمة النقبية </a:t>
            </a:r>
            <a:endParaRPr lang="ar-SA" sz="3200" b="1" dirty="0">
              <a:solidFill>
                <a:schemeClr val="bg1"/>
              </a:solidFill>
              <a:latin typeface="Al Nile" pitchFamily="2" charset="0"/>
              <a:cs typeface="Al Ni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6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0D74AA0-F76A-434B-B912-1CBCE35D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82" y="-447676"/>
            <a:ext cx="7551635" cy="185034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BC9607A-2849-D74B-9100-9DA073586046}"/>
              </a:ext>
            </a:extLst>
          </p:cNvPr>
          <p:cNvSpPr txBox="1"/>
          <p:nvPr/>
        </p:nvSpPr>
        <p:spPr>
          <a:xfrm>
            <a:off x="2622751" y="140430"/>
            <a:ext cx="71065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Al Nile" pitchFamily="2" charset="0"/>
                <a:cs typeface="Al Nile" pitchFamily="2" charset="0"/>
              </a:rPr>
              <a:t>هيا بنا ننشد أنشودة حرف الراء</a:t>
            </a:r>
          </a:p>
        </p:txBody>
      </p:sp>
      <p:pic>
        <p:nvPicPr>
          <p:cNvPr id="2" name="‏‏انشودة حرف الراء-">
            <a:hlinkClick r:id="" action="ppaction://media"/>
            <a:extLst>
              <a:ext uri="{FF2B5EF4-FFF2-40B4-BE49-F238E27FC236}">
                <a16:creationId xmlns:a16="http://schemas.microsoft.com/office/drawing/2014/main" id="{4E1FFEE4-4B1F-4FF8-BE0B-BC1DDEA57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790" y="1047565"/>
            <a:ext cx="10167892" cy="5719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658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D312495-3D45-4196-9351-2D08C2158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79522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8615591-0EBB-457A-AF7B-CB3A79C61EC7}"/>
              </a:ext>
            </a:extLst>
          </p:cNvPr>
          <p:cNvSpPr txBox="1"/>
          <p:nvPr/>
        </p:nvSpPr>
        <p:spPr>
          <a:xfrm>
            <a:off x="2232431" y="-2740103"/>
            <a:ext cx="2006081" cy="10864513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68000" dirty="0">
                <a:ln w="28575">
                  <a:solidFill>
                    <a:schemeClr val="tx1"/>
                  </a:solidFill>
                </a:ln>
                <a:solidFill>
                  <a:srgbClr val="D24C67"/>
                </a:solidFill>
                <a:effectLst>
                  <a:glow rad="25400">
                    <a:schemeClr val="tx1">
                      <a:lumMod val="50000"/>
                      <a:lumOff val="50000"/>
                      <a:alpha val="55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BO SLMAN Alomar النسخ4" pitchFamily="2" charset="-78"/>
              </a:rPr>
              <a:t>ر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02CD31B-EBBA-40E1-B32C-1F1BC9BFE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98" y="116913"/>
            <a:ext cx="7528264" cy="752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9F2A87F-6667-48F9-8990-C58C816F0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87" y="719647"/>
            <a:ext cx="5811561" cy="419913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D3AFE17-5DF1-BB4D-A13E-1EA655923946}"/>
              </a:ext>
            </a:extLst>
          </p:cNvPr>
          <p:cNvSpPr txBox="1"/>
          <p:nvPr/>
        </p:nvSpPr>
        <p:spPr>
          <a:xfrm>
            <a:off x="6523031" y="1757387"/>
            <a:ext cx="478427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latin typeface="Al Nile" pitchFamily="2" charset="0"/>
                <a:cs typeface="Al Nile" pitchFamily="2" charset="0"/>
              </a:rPr>
              <a:t>من ذاكرتي </a:t>
            </a:r>
          </a:p>
          <a:p>
            <a:pPr algn="ctr"/>
            <a:r>
              <a:rPr lang="ar-SA" sz="4400" b="1" dirty="0">
                <a:latin typeface="Al Nile" pitchFamily="2" charset="0"/>
                <a:cs typeface="Al Nile" pitchFamily="2" charset="0"/>
              </a:rPr>
              <a:t>أذكر كلمات</a:t>
            </a:r>
          </a:p>
          <a:p>
            <a:pPr algn="ctr"/>
            <a:r>
              <a:rPr lang="ar-SA" sz="4400" b="1" dirty="0">
                <a:latin typeface="Al Nile" pitchFamily="2" charset="0"/>
                <a:cs typeface="Al Nile" pitchFamily="2" charset="0"/>
              </a:rPr>
              <a:t> تبدأ بحرف ر </a:t>
            </a:r>
          </a:p>
        </p:txBody>
      </p:sp>
    </p:spTree>
    <p:extLst>
      <p:ext uri="{BB962C8B-B14F-4D97-AF65-F5344CB8AC3E}">
        <p14:creationId xmlns:p14="http://schemas.microsoft.com/office/powerpoint/2010/main" val="130701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88787F-3BB3-43BE-8F5E-83A20F98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" y="117823"/>
            <a:ext cx="11499577" cy="662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98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33D5304-23AE-4DC1-ABB9-6F724F5F5F1C}"/>
              </a:ext>
            </a:extLst>
          </p:cNvPr>
          <p:cNvGrpSpPr/>
          <p:nvPr/>
        </p:nvGrpSpPr>
        <p:grpSpPr>
          <a:xfrm>
            <a:off x="7229954" y="131266"/>
            <a:ext cx="4369561" cy="2575249"/>
            <a:chOff x="7753737" y="-90676"/>
            <a:chExt cx="4369561" cy="2575249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E63CED84-8200-4629-8A85-E8488AEE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737" y="-90676"/>
              <a:ext cx="4369561" cy="2575249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32D818A5-959B-4AF7-B7B9-631733203B67}"/>
                </a:ext>
              </a:extLst>
            </p:cNvPr>
            <p:cNvSpPr txBox="1"/>
            <p:nvPr/>
          </p:nvSpPr>
          <p:spPr>
            <a:xfrm>
              <a:off x="8687630" y="741390"/>
              <a:ext cx="2501773" cy="126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OM" sz="2400" b="1" dirty="0"/>
                <a:t>أتأمل أشكال كتابة حرف الراء</a:t>
              </a:r>
              <a:endParaRPr lang="ar-SA" sz="2400" b="1" dirty="0"/>
            </a:p>
            <a:p>
              <a:pPr algn="ctr"/>
              <a:endParaRPr lang="ar-SA" sz="28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4A2E610-75B5-444E-9C0E-2B3450B68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39" t="16409" r="34456" b="17279"/>
          <a:stretch/>
        </p:blipFill>
        <p:spPr>
          <a:xfrm>
            <a:off x="486467" y="108720"/>
            <a:ext cx="6272141" cy="6602359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5799564-F1B7-48C0-929A-7CC532C92B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20387"/>
          <a:stretch/>
        </p:blipFill>
        <p:spPr>
          <a:xfrm>
            <a:off x="7999635" y="2619839"/>
            <a:ext cx="2830196" cy="41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33D5304-23AE-4DC1-ABB9-6F724F5F5F1C}"/>
              </a:ext>
            </a:extLst>
          </p:cNvPr>
          <p:cNvGrpSpPr/>
          <p:nvPr/>
        </p:nvGrpSpPr>
        <p:grpSpPr>
          <a:xfrm>
            <a:off x="7229954" y="131266"/>
            <a:ext cx="4369561" cy="2575249"/>
            <a:chOff x="7753737" y="-90676"/>
            <a:chExt cx="4369561" cy="2575249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E63CED84-8200-4629-8A85-E8488AEE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737" y="-90676"/>
              <a:ext cx="4369561" cy="2575249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32D818A5-959B-4AF7-B7B9-631733203B67}"/>
                </a:ext>
              </a:extLst>
            </p:cNvPr>
            <p:cNvSpPr txBox="1"/>
            <p:nvPr/>
          </p:nvSpPr>
          <p:spPr>
            <a:xfrm>
              <a:off x="8687630" y="741390"/>
              <a:ext cx="2501773" cy="126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OM" sz="2400" b="1" dirty="0"/>
                <a:t>أتأمل أشكال كتابة حرف الراء</a:t>
              </a:r>
              <a:endParaRPr lang="ar-SA" sz="2400" b="1" dirty="0"/>
            </a:p>
            <a:p>
              <a:pPr algn="ctr"/>
              <a:endParaRPr lang="ar-SA" sz="2800" b="1" dirty="0"/>
            </a:p>
          </p:txBody>
        </p:sp>
      </p:grp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5799564-F1B7-48C0-929A-7CC532C92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20387"/>
          <a:stretch/>
        </p:blipFill>
        <p:spPr>
          <a:xfrm>
            <a:off x="7999635" y="2619839"/>
            <a:ext cx="2830196" cy="4106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CE0AAF-41E0-4575-9868-EC3CC87B989E}"/>
              </a:ext>
            </a:extLst>
          </p:cNvPr>
          <p:cNvSpPr txBox="1"/>
          <p:nvPr/>
        </p:nvSpPr>
        <p:spPr>
          <a:xfrm>
            <a:off x="397564" y="3244334"/>
            <a:ext cx="72356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linkClick r:id="rId4"/>
              </a:rPr>
              <a:t>https://youtu.be/plgM1YwR1GM</a:t>
            </a:r>
            <a:endParaRPr lang="ar-OM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524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33D5304-23AE-4DC1-ABB9-6F724F5F5F1C}"/>
              </a:ext>
            </a:extLst>
          </p:cNvPr>
          <p:cNvGrpSpPr/>
          <p:nvPr/>
        </p:nvGrpSpPr>
        <p:grpSpPr>
          <a:xfrm>
            <a:off x="7229954" y="131266"/>
            <a:ext cx="4369561" cy="2575249"/>
            <a:chOff x="7753737" y="-90676"/>
            <a:chExt cx="4369561" cy="2575249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E63CED84-8200-4629-8A85-E8488AEE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737" y="-90676"/>
              <a:ext cx="4369561" cy="2575249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32D818A5-959B-4AF7-B7B9-631733203B67}"/>
                </a:ext>
              </a:extLst>
            </p:cNvPr>
            <p:cNvSpPr txBox="1"/>
            <p:nvPr/>
          </p:nvSpPr>
          <p:spPr>
            <a:xfrm>
              <a:off x="8687630" y="741390"/>
              <a:ext cx="2501773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بعد ان تعرفت على حرفي الجديد سألونه بشكل جميل ومرتب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7CD90717-CF07-492F-919D-3CF5D06C5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1" y="3585149"/>
            <a:ext cx="3393621" cy="3272851"/>
          </a:xfrm>
          <a:prstGeom prst="rect">
            <a:avLst/>
          </a:prstGeom>
        </p:spPr>
      </p:pic>
      <p:sp>
        <p:nvSpPr>
          <p:cNvPr id="8" name="مربع نص 2">
            <a:extLst>
              <a:ext uri="{FF2B5EF4-FFF2-40B4-BE49-F238E27FC236}">
                <a16:creationId xmlns:a16="http://schemas.microsoft.com/office/drawing/2014/main" id="{2817C9AF-3D91-4E40-AF26-91AFEA89E1FE}"/>
              </a:ext>
            </a:extLst>
          </p:cNvPr>
          <p:cNvSpPr txBox="1"/>
          <p:nvPr/>
        </p:nvSpPr>
        <p:spPr>
          <a:xfrm>
            <a:off x="5889699" y="0"/>
            <a:ext cx="61414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 Nile" pitchFamily="2" charset="0"/>
                <a:ea typeface="+mn-ea"/>
                <a:cs typeface="Al Nile" pitchFamily="2" charset="0"/>
              </a:rPr>
              <a:t>1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 Nile" pitchFamily="2" charset="0"/>
                <a:ea typeface="+mn-ea"/>
                <a:cs typeface="Al Nile" pitchFamily="2" charset="0"/>
              </a:rPr>
              <a:t>- </a:t>
            </a:r>
            <a:r>
              <a:rPr kumimoji="0" lang="ar-OM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 Nile" pitchFamily="2" charset="0"/>
                <a:ea typeface="+mn-ea"/>
                <a:cs typeface="Al Nile" pitchFamily="2" charset="0"/>
              </a:rPr>
              <a:t>أتأمل ثم ألون وأنشد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 Nile" pitchFamily="2" charset="0"/>
              <a:ea typeface="+mn-ea"/>
              <a:cs typeface="Al Nil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74F9F-68C1-47EA-ADBD-DAF855F67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39" t="14029" r="30761" b="6259"/>
          <a:stretch/>
        </p:blipFill>
        <p:spPr>
          <a:xfrm>
            <a:off x="323482" y="0"/>
            <a:ext cx="6141496" cy="66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22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588B86C-9491-4889-939C-6D0FF9745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64" y="-348893"/>
            <a:ext cx="8020475" cy="205336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160F73-A3A8-744F-80DF-D10B13F37F3E}"/>
              </a:ext>
            </a:extLst>
          </p:cNvPr>
          <p:cNvSpPr txBox="1"/>
          <p:nvPr/>
        </p:nvSpPr>
        <p:spPr>
          <a:xfrm>
            <a:off x="2715209" y="1640871"/>
            <a:ext cx="8811208" cy="3416320"/>
          </a:xfrm>
          <a:prstGeom prst="rect">
            <a:avLst/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742D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الهدف :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latin typeface="Al Nile" pitchFamily="2" charset="0"/>
                <a:cs typeface="Al Nile" pitchFamily="2" charset="0"/>
              </a:rPr>
              <a:t>يتحدث الطالب عن الصورة بجميع عناصرها 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latin typeface="Al Nile" pitchFamily="2" charset="0"/>
                <a:cs typeface="Al Nile" pitchFamily="2" charset="0"/>
              </a:rPr>
              <a:t>يستمع الطالب إلى النص ويذكر الاحداث</a:t>
            </a:r>
          </a:p>
          <a:p>
            <a:endParaRPr lang="ar-SA" sz="3600" b="1" dirty="0">
              <a:latin typeface="Al Nile" pitchFamily="2" charset="0"/>
              <a:cs typeface="Calibri" panose="020F0502020204030204" pitchFamily="34" charset="0"/>
            </a:endParaRPr>
          </a:p>
          <a:p>
            <a:r>
              <a:rPr lang="ar-SA" sz="3600" b="1" dirty="0">
                <a:solidFill>
                  <a:srgbClr val="742D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المهارة  :</a:t>
            </a:r>
          </a:p>
          <a:p>
            <a:pPr marL="285750" indent="-285750" algn="r" rtl="1">
              <a:buFontTx/>
              <a:buChar char="-"/>
            </a:pPr>
            <a:r>
              <a:rPr lang="ar-SA" sz="3600" b="1" dirty="0">
                <a:latin typeface="Al Nile" pitchFamily="2" charset="0"/>
                <a:cs typeface="Al Nile" pitchFamily="2" charset="0"/>
              </a:rPr>
              <a:t>التحدث - الإستماع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03B7E01-AE55-5F48-9535-03A75E0E747D}"/>
              </a:ext>
            </a:extLst>
          </p:cNvPr>
          <p:cNvSpPr txBox="1"/>
          <p:nvPr/>
        </p:nvSpPr>
        <p:spPr>
          <a:xfrm>
            <a:off x="5318450" y="261269"/>
            <a:ext cx="61414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Al Nile" pitchFamily="2" charset="0"/>
                <a:cs typeface="Al Nile" pitchFamily="2" charset="0"/>
              </a:rPr>
              <a:t>٢</a:t>
            </a:r>
            <a:r>
              <a:rPr lang="ar-SA" sz="3600" b="1" dirty="0">
                <a:solidFill>
                  <a:schemeClr val="bg1"/>
                </a:solidFill>
                <a:latin typeface="Al Nile" pitchFamily="2" charset="0"/>
                <a:cs typeface="Al Nile" pitchFamily="2" charset="0"/>
              </a:rPr>
              <a:t>- ألاحظ الصور وأتحدث ثم استمع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032AEC-CAAE-4EA5-97E9-4F17E676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92" y="3020474"/>
            <a:ext cx="6506148" cy="43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D5C25643-4A5B-4FBF-9F56-480E876805F0}"/>
              </a:ext>
            </a:extLst>
          </p:cNvPr>
          <p:cNvGrpSpPr/>
          <p:nvPr/>
        </p:nvGrpSpPr>
        <p:grpSpPr>
          <a:xfrm>
            <a:off x="1091093" y="-1618494"/>
            <a:ext cx="10684463" cy="7596772"/>
            <a:chOff x="706618" y="-638780"/>
            <a:chExt cx="10684463" cy="759677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3A65F9C-50D3-4FAC-9D39-95A7B8599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18" y="0"/>
              <a:ext cx="7749151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9" name="مجموعة 68">
              <a:extLst>
                <a:ext uri="{FF2B5EF4-FFF2-40B4-BE49-F238E27FC236}">
                  <a16:creationId xmlns:a16="http://schemas.microsoft.com/office/drawing/2014/main" id="{D4A71C78-D9E8-46CC-A5D0-213832BAEEA5}"/>
                </a:ext>
              </a:extLst>
            </p:cNvPr>
            <p:cNvGrpSpPr/>
            <p:nvPr/>
          </p:nvGrpSpPr>
          <p:grpSpPr>
            <a:xfrm>
              <a:off x="886047" y="-638780"/>
              <a:ext cx="10505034" cy="7596772"/>
              <a:chOff x="886047" y="-638780"/>
              <a:chExt cx="10505034" cy="7596772"/>
            </a:xfrm>
          </p:grpSpPr>
          <p:grpSp>
            <p:nvGrpSpPr>
              <p:cNvPr id="32" name="مجموعة 31">
                <a:extLst>
                  <a:ext uri="{FF2B5EF4-FFF2-40B4-BE49-F238E27FC236}">
                    <a16:creationId xmlns:a16="http://schemas.microsoft.com/office/drawing/2014/main" id="{524D7183-98C6-43D2-9926-A5FD0F2E9B3A}"/>
                  </a:ext>
                </a:extLst>
              </p:cNvPr>
              <p:cNvGrpSpPr/>
              <p:nvPr/>
            </p:nvGrpSpPr>
            <p:grpSpPr>
              <a:xfrm>
                <a:off x="886047" y="-638780"/>
                <a:ext cx="10505034" cy="7596772"/>
                <a:chOff x="886047" y="-638780"/>
                <a:chExt cx="10505034" cy="7596772"/>
              </a:xfrm>
            </p:grpSpPr>
            <p:pic>
              <p:nvPicPr>
                <p:cNvPr id="27" name="صورة 26">
                  <a:extLst>
                    <a:ext uri="{FF2B5EF4-FFF2-40B4-BE49-F238E27FC236}">
                      <a16:creationId xmlns:a16="http://schemas.microsoft.com/office/drawing/2014/main" id="{B334BB4A-63A2-417E-A305-E741C9EBB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8524"/>
                <a:stretch/>
              </p:blipFill>
              <p:spPr>
                <a:xfrm rot="336201">
                  <a:off x="6183718" y="3264427"/>
                  <a:ext cx="1400738" cy="646154"/>
                </a:xfrm>
                <a:prstGeom prst="rect">
                  <a:avLst/>
                </a:prstGeom>
              </p:spPr>
            </p:pic>
            <p:grpSp>
              <p:nvGrpSpPr>
                <p:cNvPr id="11" name="مجموعة 10">
                  <a:extLst>
                    <a:ext uri="{FF2B5EF4-FFF2-40B4-BE49-F238E27FC236}">
                      <a16:creationId xmlns:a16="http://schemas.microsoft.com/office/drawing/2014/main" id="{702E3D05-42A5-4DB1-9C6B-0E1E5E72D20A}"/>
                    </a:ext>
                  </a:extLst>
                </p:cNvPr>
                <p:cNvGrpSpPr/>
                <p:nvPr/>
              </p:nvGrpSpPr>
              <p:grpSpPr>
                <a:xfrm>
                  <a:off x="7833370" y="-559837"/>
                  <a:ext cx="2418221" cy="7517829"/>
                  <a:chOff x="8823648" y="-755780"/>
                  <a:chExt cx="2418221" cy="7517829"/>
                </a:xfrm>
              </p:grpSpPr>
              <p:pic>
                <p:nvPicPr>
                  <p:cNvPr id="8" name="صورة 7">
                    <a:extLst>
                      <a:ext uri="{FF2B5EF4-FFF2-40B4-BE49-F238E27FC236}">
                        <a16:creationId xmlns:a16="http://schemas.microsoft.com/office/drawing/2014/main" id="{7206D705-E8A8-4FAE-86E9-6C23AF5081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23648" y="2333636"/>
                    <a:ext cx="2418221" cy="442841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cxnSp>
                <p:nvCxnSpPr>
                  <p:cNvPr id="10" name="رابط مستقيم 9">
                    <a:extLst>
                      <a:ext uri="{FF2B5EF4-FFF2-40B4-BE49-F238E27FC236}">
                        <a16:creationId xmlns:a16="http://schemas.microsoft.com/office/drawing/2014/main" id="{46865F10-A4B1-4A78-94A9-7622BF83AB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37575" y="-755780"/>
                    <a:ext cx="0" cy="447869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6" name="صورة 5">
                  <a:extLst>
                    <a:ext uri="{FF2B5EF4-FFF2-40B4-BE49-F238E27FC236}">
                      <a16:creationId xmlns:a16="http://schemas.microsoft.com/office/drawing/2014/main" id="{56897035-2009-49C1-8BE8-42B7B9A76B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1024" y="-638780"/>
                  <a:ext cx="2090057" cy="53591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DA57AE83-8FDE-48D1-9FD8-2DAAFE27EB9F}"/>
                    </a:ext>
                  </a:extLst>
                </p:cNvPr>
                <p:cNvSpPr txBox="1"/>
                <p:nvPr/>
              </p:nvSpPr>
              <p:spPr>
                <a:xfrm>
                  <a:off x="9394330" y="4086637"/>
                  <a:ext cx="1996751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الألوان</a:t>
                  </a:r>
                </a:p>
              </p:txBody>
            </p:sp>
            <p:sp>
              <p:nvSpPr>
                <p:cNvPr id="20" name="مربع نص 19">
                  <a:extLst>
                    <a:ext uri="{FF2B5EF4-FFF2-40B4-BE49-F238E27FC236}">
                      <a16:creationId xmlns:a16="http://schemas.microsoft.com/office/drawing/2014/main" id="{5D443FB1-958B-49E0-9878-9AD1CD05332D}"/>
                    </a:ext>
                  </a:extLst>
                </p:cNvPr>
                <p:cNvSpPr txBox="1"/>
                <p:nvPr/>
              </p:nvSpPr>
              <p:spPr>
                <a:xfrm rot="1651171">
                  <a:off x="7690482" y="6020269"/>
                  <a:ext cx="1996751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الصوت</a:t>
                  </a:r>
                </a:p>
              </p:txBody>
            </p:sp>
            <p:sp>
              <p:nvSpPr>
                <p:cNvPr id="21" name="مربع نص 20">
                  <a:extLst>
                    <a:ext uri="{FF2B5EF4-FFF2-40B4-BE49-F238E27FC236}">
                      <a16:creationId xmlns:a16="http://schemas.microsoft.com/office/drawing/2014/main" id="{815AD25F-BF02-4DBC-8313-4F6B2EF06A7C}"/>
                    </a:ext>
                  </a:extLst>
                </p:cNvPr>
                <p:cNvSpPr txBox="1"/>
                <p:nvPr/>
              </p:nvSpPr>
              <p:spPr>
                <a:xfrm rot="21333863">
                  <a:off x="5959717" y="5576887"/>
                  <a:ext cx="1996751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المكان</a:t>
                  </a:r>
                </a:p>
              </p:txBody>
            </p:sp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93D4117C-0D7A-42E5-AE4E-269960757D6C}"/>
                    </a:ext>
                  </a:extLst>
                </p:cNvPr>
                <p:cNvSpPr txBox="1"/>
                <p:nvPr/>
              </p:nvSpPr>
              <p:spPr>
                <a:xfrm rot="383355">
                  <a:off x="5802119" y="3830236"/>
                  <a:ext cx="1996751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الزمان</a:t>
                  </a:r>
                </a:p>
              </p:txBody>
            </p:sp>
            <p:sp>
              <p:nvSpPr>
                <p:cNvPr id="23" name="مربع نص 22">
                  <a:extLst>
                    <a:ext uri="{FF2B5EF4-FFF2-40B4-BE49-F238E27FC236}">
                      <a16:creationId xmlns:a16="http://schemas.microsoft.com/office/drawing/2014/main" id="{49CF35BD-EB58-48C7-B727-D4D2EE11FD32}"/>
                    </a:ext>
                  </a:extLst>
                </p:cNvPr>
                <p:cNvSpPr txBox="1"/>
                <p:nvPr/>
              </p:nvSpPr>
              <p:spPr>
                <a:xfrm rot="1651171">
                  <a:off x="3372044" y="3292288"/>
                  <a:ext cx="1996751" cy="33855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الأشخاص</a:t>
                  </a:r>
                </a:p>
              </p:txBody>
            </p:sp>
            <p:sp>
              <p:nvSpPr>
                <p:cNvPr id="24" name="مربع نص 23">
                  <a:extLst>
                    <a:ext uri="{FF2B5EF4-FFF2-40B4-BE49-F238E27FC236}">
                      <a16:creationId xmlns:a16="http://schemas.microsoft.com/office/drawing/2014/main" id="{B3D91C6C-180F-4F97-B5E0-4F2A8819CD1F}"/>
                    </a:ext>
                  </a:extLst>
                </p:cNvPr>
                <p:cNvSpPr txBox="1"/>
                <p:nvPr/>
              </p:nvSpPr>
              <p:spPr>
                <a:xfrm rot="21074151">
                  <a:off x="3067222" y="6155750"/>
                  <a:ext cx="1996751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العدد</a:t>
                  </a:r>
                </a:p>
              </p:txBody>
            </p:sp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BC44DFB4-EF56-4DE9-941B-2488DEFEC75F}"/>
                    </a:ext>
                  </a:extLst>
                </p:cNvPr>
                <p:cNvSpPr txBox="1"/>
                <p:nvPr/>
              </p:nvSpPr>
              <p:spPr>
                <a:xfrm>
                  <a:off x="886047" y="4365122"/>
                  <a:ext cx="1996751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للسؤال عن المشاعر</a:t>
                  </a:r>
                </a:p>
              </p:txBody>
            </p:sp>
            <p:pic>
              <p:nvPicPr>
                <p:cNvPr id="31" name="صورة 30">
                  <a:extLst>
                    <a:ext uri="{FF2B5EF4-FFF2-40B4-BE49-F238E27FC236}">
                      <a16:creationId xmlns:a16="http://schemas.microsoft.com/office/drawing/2014/main" id="{8BBE49B4-D227-488C-A6FD-7C13ED98C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25304">
                  <a:off x="6913872" y="2574503"/>
                  <a:ext cx="722889" cy="722889"/>
                </a:xfrm>
                <a:prstGeom prst="rect">
                  <a:avLst/>
                </a:prstGeom>
              </p:spPr>
            </p:pic>
            <p:pic>
              <p:nvPicPr>
                <p:cNvPr id="29" name="صورة 28">
                  <a:extLst>
                    <a:ext uri="{FF2B5EF4-FFF2-40B4-BE49-F238E27FC236}">
                      <a16:creationId xmlns:a16="http://schemas.microsoft.com/office/drawing/2014/main" id="{CBD993BC-736E-456C-881A-4251075D2D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24909">
                  <a:off x="6258811" y="2500440"/>
                  <a:ext cx="729094" cy="729094"/>
                </a:xfrm>
                <a:prstGeom prst="rect">
                  <a:avLst/>
                </a:prstGeom>
              </p:spPr>
            </p:pic>
          </p:grpSp>
          <p:pic>
            <p:nvPicPr>
              <p:cNvPr id="33" name="صورة 10">
                <a:extLst>
                  <a:ext uri="{FF2B5EF4-FFF2-40B4-BE49-F238E27FC236}">
                    <a16:creationId xmlns:a16="http://schemas.microsoft.com/office/drawing/2014/main" id="{D95D214C-3D1E-4A5E-BCD7-63026E5515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04" t="17791" r="22439" b="14983"/>
              <a:stretch/>
            </p:blipFill>
            <p:spPr bwMode="auto">
              <a:xfrm rot="21300000">
                <a:off x="6219007" y="4239214"/>
                <a:ext cx="1321166" cy="132654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6" name="صورة 35" descr="صورة ذات صلة">
                <a:extLst>
                  <a:ext uri="{FF2B5EF4-FFF2-40B4-BE49-F238E27FC236}">
                    <a16:creationId xmlns:a16="http://schemas.microsoft.com/office/drawing/2014/main" id="{7B76A8F5-443C-4ABF-88FE-F93F82ECF1FD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60000">
                <a:off x="8411625" y="4722816"/>
                <a:ext cx="1361656" cy="135835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8" name="صورة 37">
                <a:extLst>
                  <a:ext uri="{FF2B5EF4-FFF2-40B4-BE49-F238E27FC236}">
                    <a16:creationId xmlns:a16="http://schemas.microsoft.com/office/drawing/2014/main" id="{10053D50-0A68-4A7E-9503-F06FDC7444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21"/>
              <a:stretch/>
            </p:blipFill>
            <p:spPr>
              <a:xfrm rot="21076896">
                <a:off x="3288098" y="4784791"/>
                <a:ext cx="1318944" cy="13521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40" name="صورة 39">
                <a:extLst>
                  <a:ext uri="{FF2B5EF4-FFF2-40B4-BE49-F238E27FC236}">
                    <a16:creationId xmlns:a16="http://schemas.microsoft.com/office/drawing/2014/main" id="{FCECC0F6-8E59-46AF-960F-F2267A3C8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909" y="3034601"/>
                <a:ext cx="1362627" cy="133052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8F393163-5506-4BDA-B68F-7C1F74F90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707">
                <a:off x="4077258" y="2027409"/>
                <a:ext cx="1347686" cy="134768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64FE6DB-9045-4527-AA66-37BC03117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19"/>
              <a:stretch/>
            </p:blipFill>
            <p:spPr>
              <a:xfrm>
                <a:off x="9658229" y="2701252"/>
                <a:ext cx="1413115" cy="137173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pic>
        <p:nvPicPr>
          <p:cNvPr id="74" name="صورة 73">
            <a:extLst>
              <a:ext uri="{FF2B5EF4-FFF2-40B4-BE49-F238E27FC236}">
                <a16:creationId xmlns:a16="http://schemas.microsoft.com/office/drawing/2014/main" id="{1F4651B0-2AFD-43DB-B276-805E114B8E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" y="4926388"/>
            <a:ext cx="3055045" cy="180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020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38FE385-317D-4289-95A3-4E8CDF259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4" y="372171"/>
            <a:ext cx="5977812" cy="13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A2B705-16C2-41A4-AEA9-10D7FCC58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275" y="1401983"/>
            <a:ext cx="4399811" cy="583586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0499E92-1F5D-49F9-B804-6DF6862F3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3946" y="2378596"/>
            <a:ext cx="4479404" cy="447940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8AF9182-81A6-4B1E-BB57-49E4539E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9027" y="-204563"/>
            <a:ext cx="2324434" cy="309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A464821D-7880-4E5C-8101-35287F604793}"/>
              </a:ext>
            </a:extLst>
          </p:cNvPr>
          <p:cNvSpPr/>
          <p:nvPr/>
        </p:nvSpPr>
        <p:spPr>
          <a:xfrm flipH="1">
            <a:off x="9589937" y="109781"/>
            <a:ext cx="2602063" cy="974762"/>
          </a:xfrm>
          <a:prstGeom prst="homePlate">
            <a:avLst/>
          </a:prstGeom>
          <a:solidFill>
            <a:srgbClr val="80BA3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ماذا ؟</a:t>
            </a:r>
          </a:p>
        </p:txBody>
      </p:sp>
      <p:sp>
        <p:nvSpPr>
          <p:cNvPr id="11" name="سهم: خماسي 10">
            <a:extLst>
              <a:ext uri="{FF2B5EF4-FFF2-40B4-BE49-F238E27FC236}">
                <a16:creationId xmlns:a16="http://schemas.microsoft.com/office/drawing/2014/main" id="{5D115D5F-0AE5-4DF6-A7F0-0E061AC15A9E}"/>
              </a:ext>
            </a:extLst>
          </p:cNvPr>
          <p:cNvSpPr/>
          <p:nvPr/>
        </p:nvSpPr>
        <p:spPr>
          <a:xfrm flipH="1">
            <a:off x="9589936" y="1272407"/>
            <a:ext cx="2602063" cy="974762"/>
          </a:xfrm>
          <a:prstGeom prst="homePlate">
            <a:avLst/>
          </a:prstGeom>
          <a:solidFill>
            <a:srgbClr val="EF812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لماذا</a:t>
            </a:r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 ؟</a:t>
            </a:r>
          </a:p>
        </p:txBody>
      </p:sp>
      <p:sp>
        <p:nvSpPr>
          <p:cNvPr id="12" name="سهم: خماسي 11">
            <a:extLst>
              <a:ext uri="{FF2B5EF4-FFF2-40B4-BE49-F238E27FC236}">
                <a16:creationId xmlns:a16="http://schemas.microsoft.com/office/drawing/2014/main" id="{A22DC345-9DEA-45CD-A573-9B3AEC3DA550}"/>
              </a:ext>
            </a:extLst>
          </p:cNvPr>
          <p:cNvSpPr/>
          <p:nvPr/>
        </p:nvSpPr>
        <p:spPr>
          <a:xfrm flipH="1">
            <a:off x="9589937" y="3542195"/>
            <a:ext cx="2602063" cy="974762"/>
          </a:xfrm>
          <a:prstGeom prst="homePlate">
            <a:avLst/>
          </a:prstGeom>
          <a:solidFill>
            <a:srgbClr val="E73A3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متى</a:t>
            </a:r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 ؟</a:t>
            </a:r>
          </a:p>
        </p:txBody>
      </p:sp>
      <p:sp>
        <p:nvSpPr>
          <p:cNvPr id="13" name="سهم: خماسي 12">
            <a:extLst>
              <a:ext uri="{FF2B5EF4-FFF2-40B4-BE49-F238E27FC236}">
                <a16:creationId xmlns:a16="http://schemas.microsoft.com/office/drawing/2014/main" id="{03787C44-1E5F-4269-8E4E-48F82976A2EC}"/>
              </a:ext>
            </a:extLst>
          </p:cNvPr>
          <p:cNvSpPr/>
          <p:nvPr/>
        </p:nvSpPr>
        <p:spPr>
          <a:xfrm flipH="1">
            <a:off x="9608596" y="4686818"/>
            <a:ext cx="2602063" cy="974762"/>
          </a:xfrm>
          <a:prstGeom prst="homePlate">
            <a:avLst/>
          </a:prstGeom>
          <a:solidFill>
            <a:srgbClr val="F5EC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أين</a:t>
            </a:r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 ؟</a:t>
            </a:r>
          </a:p>
        </p:txBody>
      </p:sp>
      <p:sp>
        <p:nvSpPr>
          <p:cNvPr id="14" name="سهم: خماسي 13">
            <a:extLst>
              <a:ext uri="{FF2B5EF4-FFF2-40B4-BE49-F238E27FC236}">
                <a16:creationId xmlns:a16="http://schemas.microsoft.com/office/drawing/2014/main" id="{45F52901-798E-43DE-8546-82FACF237B44}"/>
              </a:ext>
            </a:extLst>
          </p:cNvPr>
          <p:cNvSpPr/>
          <p:nvPr/>
        </p:nvSpPr>
        <p:spPr>
          <a:xfrm flipH="1">
            <a:off x="9589935" y="2407301"/>
            <a:ext cx="2602063" cy="974762"/>
          </a:xfrm>
          <a:prstGeom prst="homePlate">
            <a:avLst/>
          </a:prstGeom>
          <a:solidFill>
            <a:srgbClr val="BD428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كيف</a:t>
            </a:r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 ؟</a:t>
            </a:r>
          </a:p>
        </p:txBody>
      </p:sp>
      <p:sp>
        <p:nvSpPr>
          <p:cNvPr id="15" name="سهم: خماسي 14">
            <a:extLst>
              <a:ext uri="{FF2B5EF4-FFF2-40B4-BE49-F238E27FC236}">
                <a16:creationId xmlns:a16="http://schemas.microsoft.com/office/drawing/2014/main" id="{3A886918-F093-4597-8EC4-5971A0F591AE}"/>
              </a:ext>
            </a:extLst>
          </p:cNvPr>
          <p:cNvSpPr/>
          <p:nvPr/>
        </p:nvSpPr>
        <p:spPr>
          <a:xfrm flipH="1">
            <a:off x="9608596" y="5810995"/>
            <a:ext cx="2602063" cy="974762"/>
          </a:xfrm>
          <a:prstGeom prst="homePlate">
            <a:avLst/>
          </a:prstGeom>
          <a:solidFill>
            <a:srgbClr val="5EB3D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كم</a:t>
            </a:r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 ؟</a:t>
            </a:r>
          </a:p>
        </p:txBody>
      </p:sp>
    </p:spTree>
    <p:extLst>
      <p:ext uri="{BB962C8B-B14F-4D97-AF65-F5344CB8AC3E}">
        <p14:creationId xmlns:p14="http://schemas.microsoft.com/office/powerpoint/2010/main" val="212512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610F286-6C07-45AB-95FF-76F32F548981}"/>
              </a:ext>
            </a:extLst>
          </p:cNvPr>
          <p:cNvGrpSpPr/>
          <p:nvPr/>
        </p:nvGrpSpPr>
        <p:grpSpPr>
          <a:xfrm>
            <a:off x="9638522" y="-223935"/>
            <a:ext cx="2547258" cy="3035030"/>
            <a:chOff x="9638522" y="-223935"/>
            <a:chExt cx="2547258" cy="303503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69F34BD-44CA-4077-834B-1131BFD8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5354">
              <a:off x="9638522" y="-223935"/>
              <a:ext cx="2547258" cy="303503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B41D8BEE-52C0-4B7C-B220-FEC9938437E6}"/>
                </a:ext>
              </a:extLst>
            </p:cNvPr>
            <p:cNvSpPr txBox="1"/>
            <p:nvPr/>
          </p:nvSpPr>
          <p:spPr>
            <a:xfrm rot="597050">
              <a:off x="9840087" y="942351"/>
              <a:ext cx="2001669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6600" b="1" dirty="0">
                  <a:cs typeface="Akhbar MT" pitchFamily="2" charset="-78"/>
                </a:rPr>
                <a:t>أتحدث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BA05F4-1841-4FF9-B74A-604100C4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25" y="801574"/>
            <a:ext cx="9468710" cy="5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73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‏‏انشودة الحروف بالحركات - الوحده الأولى">
            <a:hlinkClick r:id="" action="ppaction://media"/>
            <a:extLst>
              <a:ext uri="{FF2B5EF4-FFF2-40B4-BE49-F238E27FC236}">
                <a16:creationId xmlns:a16="http://schemas.microsoft.com/office/drawing/2014/main" id="{E38BC3FA-3D42-43C1-95C2-718BFC44B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80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42AE1390-B19F-6C49-816D-BD60CE1E4F60}"/>
              </a:ext>
            </a:extLst>
          </p:cNvPr>
          <p:cNvSpPr/>
          <p:nvPr/>
        </p:nvSpPr>
        <p:spPr>
          <a:xfrm>
            <a:off x="2603241" y="2068539"/>
            <a:ext cx="6985517" cy="380307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r" rtl="1">
              <a:buFontTx/>
              <a:buChar char="-"/>
            </a:pPr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الإنصات</a:t>
            </a:r>
          </a:p>
          <a:p>
            <a:pPr marL="285750" indent="-285750" algn="r" rtl="1">
              <a:buFontTx/>
              <a:buChar char="-"/>
            </a:pPr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النظر إلى المتحدث</a:t>
            </a:r>
          </a:p>
          <a:p>
            <a:pPr marL="285750" indent="-285750" algn="r" rtl="1">
              <a:buFontTx/>
              <a:buChar char="-"/>
            </a:pPr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إظهار ملامح الفهم للنص</a:t>
            </a:r>
          </a:p>
          <a:p>
            <a:pPr marL="285750" indent="-285750" algn="r" rtl="1">
              <a:buFontTx/>
              <a:buChar char="-"/>
            </a:pPr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تجنب المقاطعة </a:t>
            </a:r>
          </a:p>
          <a:p>
            <a:pPr marL="285750" indent="-285750" algn="r" rtl="1">
              <a:buFontTx/>
              <a:buChar char="-"/>
            </a:pPr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الاستجابة للمتحدث والتفاعل معه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9506F51-546B-4D29-93D5-46430CA26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6" y="3508712"/>
            <a:ext cx="2562063" cy="370716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A74687E-58F7-4BB9-B5C4-2A10E4079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8854" y="409915"/>
            <a:ext cx="8653812" cy="18760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7D703E6-A7BB-41AD-8BAB-F09CCB887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60" y="176082"/>
            <a:ext cx="2343183" cy="2343183"/>
          </a:xfrm>
          <a:prstGeom prst="rect">
            <a:avLst/>
          </a:prstGeom>
        </p:spPr>
      </p:pic>
      <p:sp>
        <p:nvSpPr>
          <p:cNvPr id="3" name="نهاية مخطط 2">
            <a:extLst>
              <a:ext uri="{FF2B5EF4-FFF2-40B4-BE49-F238E27FC236}">
                <a16:creationId xmlns:a16="http://schemas.microsoft.com/office/drawing/2014/main" id="{C7EFAE96-428C-0F40-A721-B5172224626B}"/>
              </a:ext>
            </a:extLst>
          </p:cNvPr>
          <p:cNvSpPr/>
          <p:nvPr/>
        </p:nvSpPr>
        <p:spPr>
          <a:xfrm>
            <a:off x="4992937" y="724282"/>
            <a:ext cx="4641271" cy="118948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آداب الاستماع</a:t>
            </a:r>
          </a:p>
        </p:txBody>
      </p:sp>
    </p:spTree>
    <p:extLst>
      <p:ext uri="{BB962C8B-B14F-4D97-AF65-F5344CB8AC3E}">
        <p14:creationId xmlns:p14="http://schemas.microsoft.com/office/powerpoint/2010/main" val="414010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CAC85C2-CEE1-401F-8CFF-A4DF526600FB}"/>
              </a:ext>
            </a:extLst>
          </p:cNvPr>
          <p:cNvGrpSpPr/>
          <p:nvPr/>
        </p:nvGrpSpPr>
        <p:grpSpPr>
          <a:xfrm>
            <a:off x="9610850" y="-117468"/>
            <a:ext cx="2547258" cy="3035030"/>
            <a:chOff x="9479902" y="3718773"/>
            <a:chExt cx="2547258" cy="3035030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D4A250F9-2A6D-447F-975F-65F789135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9902" y="3718773"/>
              <a:ext cx="2547258" cy="3035030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4F4E8742-4D7F-47AC-9108-9F8EF37FC114}"/>
                </a:ext>
              </a:extLst>
            </p:cNvPr>
            <p:cNvSpPr txBox="1"/>
            <p:nvPr/>
          </p:nvSpPr>
          <p:spPr>
            <a:xfrm rot="20801696">
              <a:off x="9870217" y="4835327"/>
              <a:ext cx="1857035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600" b="1" dirty="0">
                  <a:cs typeface="Akhbar MT" pitchFamily="2" charset="-78"/>
                </a:rPr>
                <a:t>أستمع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4F560D-0D9F-4921-91B1-169713C31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41" t="57690" r="37897" b="13697"/>
          <a:stretch/>
        </p:blipFill>
        <p:spPr>
          <a:xfrm>
            <a:off x="1397247" y="499009"/>
            <a:ext cx="8842385" cy="5608592"/>
          </a:xfrm>
          <a:prstGeom prst="rect">
            <a:avLst/>
          </a:prstGeom>
        </p:spPr>
      </p:pic>
      <p:pic>
        <p:nvPicPr>
          <p:cNvPr id="3" name="cls_1_ar4">
            <a:hlinkClick r:id="" action="ppaction://media"/>
            <a:extLst>
              <a:ext uri="{FF2B5EF4-FFF2-40B4-BE49-F238E27FC236}">
                <a16:creationId xmlns:a16="http://schemas.microsoft.com/office/drawing/2014/main" id="{A40FB6D0-C17C-4212-B865-CD516CFCD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2368" y="5324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831FD6C-CB17-4AA8-9830-34FC963AD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93755"/>
            <a:ext cx="6438095" cy="205336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09B0944-AF71-4FB6-8EC7-A46B311BAA6D}"/>
              </a:ext>
            </a:extLst>
          </p:cNvPr>
          <p:cNvSpPr txBox="1"/>
          <p:nvPr/>
        </p:nvSpPr>
        <p:spPr>
          <a:xfrm>
            <a:off x="6559421" y="223014"/>
            <a:ext cx="5287347" cy="76944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Al Nile" pitchFamily="2" charset="0"/>
                <a:cs typeface="Al Nile" pitchFamily="2" charset="0"/>
              </a:rPr>
              <a:t>استراتيجية ساعي البريد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0A22143-55F9-4C88-9916-F6B31F05F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49" y="2033550"/>
            <a:ext cx="4229775" cy="353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FC090A0-A64E-B244-BD24-294D1882C70D}"/>
              </a:ext>
            </a:extLst>
          </p:cNvPr>
          <p:cNvSpPr txBox="1"/>
          <p:nvPr/>
        </p:nvSpPr>
        <p:spPr>
          <a:xfrm>
            <a:off x="4890198" y="2535934"/>
            <a:ext cx="367607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Al Nile" pitchFamily="2" charset="0"/>
                <a:cs typeface="Al Nile" pitchFamily="2" charset="0"/>
              </a:rPr>
              <a:t> من خلال استماعنا للنص نجيب عن الأسئلة الموجودة </a:t>
            </a:r>
          </a:p>
          <a:p>
            <a:pPr algn="ctr"/>
            <a:r>
              <a:rPr lang="ar-SA" sz="3600" b="1" dirty="0">
                <a:latin typeface="Al Nile" pitchFamily="2" charset="0"/>
                <a:cs typeface="Al Nile" pitchFamily="2" charset="0"/>
              </a:rPr>
              <a:t>مع ساعي البريد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299D5CC-0656-4C4D-8184-FDCB90D6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" y="223014"/>
            <a:ext cx="5771443" cy="636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ED4580-ABCE-4CBA-8A53-87F230B46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48" y="4114641"/>
            <a:ext cx="4717052" cy="29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588B86C-9491-4889-939C-6D0FF9745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25" y="-111654"/>
            <a:ext cx="8020475" cy="205336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160F73-A3A8-744F-80DF-D10B13F37F3E}"/>
              </a:ext>
            </a:extLst>
          </p:cNvPr>
          <p:cNvSpPr txBox="1"/>
          <p:nvPr/>
        </p:nvSpPr>
        <p:spPr>
          <a:xfrm>
            <a:off x="2715209" y="1640871"/>
            <a:ext cx="8811208" cy="2554545"/>
          </a:xfrm>
          <a:prstGeom prst="rect">
            <a:avLst/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1/أن أتعرف حرف الراء بأشكاله.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2/أن أنطق حرف الراء بمصوتاته القصيرة  والطويلة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3/أن أقرأ الكلمات والجمل قراءة صحيحة مستعينا بالصور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4/أن أكتب حرف الراء بأشكاله ومواضعه في الكلمة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5/أن يكون من المقاطع كلمات .</a:t>
            </a:r>
            <a:endParaRPr kumimoji="0" lang="ar-OM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03B7E01-AE55-5F48-9535-03A75E0E747D}"/>
              </a:ext>
            </a:extLst>
          </p:cNvPr>
          <p:cNvSpPr txBox="1"/>
          <p:nvPr/>
        </p:nvSpPr>
        <p:spPr>
          <a:xfrm>
            <a:off x="5384921" y="530307"/>
            <a:ext cx="61414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 Nile" pitchFamily="2" charset="0"/>
                <a:ea typeface="+mn-ea"/>
                <a:cs typeface="Al Nile" pitchFamily="2" charset="0"/>
              </a:rPr>
              <a:t>الأهداف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 Nile" pitchFamily="2" charset="0"/>
              <a:ea typeface="+mn-ea"/>
              <a:cs typeface="Al Nile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032AEC-CAAE-4EA5-97E9-4F17E676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92" y="3020474"/>
            <a:ext cx="6506148" cy="43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4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FF0DF4-3D43-40A5-B8EE-427752A1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313" y="253218"/>
            <a:ext cx="10515600" cy="815926"/>
          </a:xfrm>
          <a:solidFill>
            <a:srgbClr val="92D050"/>
          </a:solidFill>
        </p:spPr>
        <p:txBody>
          <a:bodyPr/>
          <a:lstStyle/>
          <a:p>
            <a:r>
              <a:rPr lang="ar-SA" dirty="0"/>
              <a:t>الهدف الأول : أقرأ و أتعرف الراء بأشكاله : </a:t>
            </a:r>
            <a:endParaRPr lang="ar-OM" dirty="0">
              <a:highlight>
                <a:srgbClr val="008000"/>
              </a:highlight>
            </a:endParaRPr>
          </a:p>
        </p:txBody>
      </p:sp>
      <p:pic>
        <p:nvPicPr>
          <p:cNvPr id="5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BF3033A-B7E0-4BD7-9B2E-0CDF47E29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144"/>
            <a:ext cx="12191999" cy="5788856"/>
          </a:xfrm>
        </p:spPr>
      </p:pic>
    </p:spTree>
    <p:extLst>
      <p:ext uri="{BB962C8B-B14F-4D97-AF65-F5344CB8AC3E}">
        <p14:creationId xmlns:p14="http://schemas.microsoft.com/office/powerpoint/2010/main" val="2903021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0A30CE-5AC3-40C8-9B61-6680F07452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ar-SA" dirty="0"/>
              <a:t>الهدف الثاني </a:t>
            </a:r>
            <a:r>
              <a:rPr lang="ar-SA" sz="4000" dirty="0"/>
              <a:t>  :نطق الراء مع المصوتات القصيرة والطويلة</a:t>
            </a:r>
            <a:endParaRPr lang="ar-OM" sz="4000" dirty="0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A59546-E707-44D3-9D87-9B0964DB1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</p:spTree>
    <p:extLst>
      <p:ext uri="{BB962C8B-B14F-4D97-AF65-F5344CB8AC3E}">
        <p14:creationId xmlns:p14="http://schemas.microsoft.com/office/powerpoint/2010/main" val="2681459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10" y="181196"/>
            <a:ext cx="3131220" cy="298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 descr="صورة تحتوي على رسم  تم إنشاء الوصف تلقائيا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660" y="3256392"/>
            <a:ext cx="4213829" cy="354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8854A81-5340-4D7B-A652-A20179CA1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03" y="3256392"/>
            <a:ext cx="3961905" cy="38589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BF23536-67DF-46B3-AB5F-200A90D7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8" y="3256392"/>
            <a:ext cx="3131220" cy="4161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رسم  تم إنشاء الوصف تلقائيا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49" y="2937392"/>
            <a:ext cx="4036372" cy="3839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79" y="127125"/>
            <a:ext cx="3277057" cy="281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CD9A08-33B5-498B-B662-0C116CB79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36" y="2845304"/>
            <a:ext cx="3606349" cy="421596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5616A55-C45A-4281-83C0-E1D612C31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6" y="2449341"/>
            <a:ext cx="3372469" cy="4611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ساعة حائط, رسم  تم إنشاء الوصف تلقائيا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823" y="2799866"/>
            <a:ext cx="3794080" cy="356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8" y="120054"/>
            <a:ext cx="2500859" cy="2974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0D0872-FFCC-4B30-BD45-D4ECBB8A0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42" y="3204839"/>
            <a:ext cx="3885714" cy="390378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76225DB-47C2-484B-ABE2-1771DE272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7" y="3094239"/>
            <a:ext cx="3489526" cy="4638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 (معدل)">
            <a:hlinkClick r:id="" action="ppaction://media"/>
            <a:extLst>
              <a:ext uri="{FF2B5EF4-FFF2-40B4-BE49-F238E27FC236}">
                <a16:creationId xmlns:a16="http://schemas.microsoft.com/office/drawing/2014/main" id="{9145C057-F81E-4B8B-B1EB-CEC302EC3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0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D1CE8D-F684-4FE1-88AF-7302E2D7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21" y="-424280"/>
            <a:ext cx="5637505" cy="205336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C42B100-40C7-4E00-94D5-CBCFFDD69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617" y="-1502575"/>
            <a:ext cx="7080087" cy="7394215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D37730AB-82F4-8D43-BA1A-90FE885E393B}"/>
              </a:ext>
            </a:extLst>
          </p:cNvPr>
          <p:cNvSpPr/>
          <p:nvPr/>
        </p:nvSpPr>
        <p:spPr>
          <a:xfrm>
            <a:off x="-216093" y="-11884"/>
            <a:ext cx="5739815" cy="44128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r" rtl="1">
              <a:buFontTx/>
              <a:buChar char="-"/>
            </a:pPr>
            <a:r>
              <a:rPr lang="ar-SA" sz="33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ماهو حرفنا السابق ؟ </a:t>
            </a:r>
          </a:p>
          <a:p>
            <a:pPr marL="285750" indent="-285750" algn="r" rtl="1">
              <a:buFontTx/>
              <a:buChar char="-"/>
            </a:pPr>
            <a:r>
              <a:rPr lang="ar-SA" sz="33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أكتب حرف ن بأشكاله 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BDF9625-1B9E-974D-AA86-DDBF7AC32738}"/>
              </a:ext>
            </a:extLst>
          </p:cNvPr>
          <p:cNvSpPr txBox="1"/>
          <p:nvPr/>
        </p:nvSpPr>
        <p:spPr>
          <a:xfrm>
            <a:off x="6259606" y="248459"/>
            <a:ext cx="555419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  <a:latin typeface="Al Nile" pitchFamily="2" charset="0"/>
                <a:cs typeface="Al Nile" pitchFamily="2" charset="0"/>
              </a:rPr>
              <a:t>مراجعة الدرس السابق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67063E8-DED6-496B-897A-890FDF8D1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0029"/>
            <a:ext cx="5504555" cy="4067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797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374B5C0-BE5F-4DD0-932A-3FF61A74E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55" y="227252"/>
            <a:ext cx="2732733" cy="31090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06F06B9-E196-4251-81E0-E2EE17B11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37" y="308774"/>
            <a:ext cx="2923440" cy="30275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4C6EFB1-62D0-48AD-A59C-DD9ACA19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48" y="332743"/>
            <a:ext cx="3032449" cy="2979625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DE002EB2-B2B2-441A-A19C-09D9EEBEE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23" y="3137210"/>
            <a:ext cx="9795438" cy="355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26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8F3B659-2710-49D7-A16D-1F2EF47E6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700"/>
            <a:ext cx="12192000" cy="591624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B54B104-6428-4E1F-8E38-02CC6274420C}"/>
              </a:ext>
            </a:extLst>
          </p:cNvPr>
          <p:cNvSpPr/>
          <p:nvPr/>
        </p:nvSpPr>
        <p:spPr>
          <a:xfrm>
            <a:off x="8419024" y="215370"/>
            <a:ext cx="3541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الهدف الثالث : </a:t>
            </a:r>
          </a:p>
        </p:txBody>
      </p:sp>
    </p:spTree>
    <p:extLst>
      <p:ext uri="{BB962C8B-B14F-4D97-AF65-F5344CB8AC3E}">
        <p14:creationId xmlns:p14="http://schemas.microsoft.com/office/powerpoint/2010/main" val="2148624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9C042F-B3AA-47A3-BDF5-08A0CB59F2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0323"/>
            <a:ext cx="10515600" cy="985374"/>
          </a:xfrm>
          <a:solidFill>
            <a:srgbClr val="92D050"/>
          </a:solidFill>
        </p:spPr>
        <p:txBody>
          <a:bodyPr/>
          <a:lstStyle/>
          <a:p>
            <a:r>
              <a:rPr lang="ar-SA" dirty="0"/>
              <a:t>الهدف الرابع : كتابة حرف الراء بأشكاله :</a:t>
            </a:r>
            <a:endParaRPr lang="ar-OM" dirty="0">
              <a:highlight>
                <a:srgbClr val="800080"/>
              </a:highlight>
            </a:endParaRPr>
          </a:p>
        </p:txBody>
      </p:sp>
      <p:pic>
        <p:nvPicPr>
          <p:cNvPr id="4" name="VID-20201220-WA0205">
            <a:hlinkClick r:id="" action="ppaction://media"/>
            <a:extLst>
              <a:ext uri="{FF2B5EF4-FFF2-40B4-BE49-F238E27FC236}">
                <a16:creationId xmlns:a16="http://schemas.microsoft.com/office/drawing/2014/main" id="{DAAAC003-A7C4-4250-9FD8-B6866406C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5697"/>
            <a:ext cx="12192000" cy="51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87C5C49-50B5-43F2-A902-B9936AD4F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55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D54E3F8-926D-48BF-818B-8927B2A3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4"/>
            <a:ext cx="12192000" cy="685096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3206723-98E5-43FC-81ED-3575952C34FA}"/>
              </a:ext>
            </a:extLst>
          </p:cNvPr>
          <p:cNvSpPr txBox="1"/>
          <p:nvPr/>
        </p:nvSpPr>
        <p:spPr>
          <a:xfrm>
            <a:off x="7891976" y="3713871"/>
            <a:ext cx="14911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ِحْلَةٌ</a:t>
            </a:r>
            <a:endParaRPr kumimoji="0" lang="ar-OM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4CA02DC-3162-485C-B6F2-5A2E5EAE7FE0}"/>
              </a:ext>
            </a:extLst>
          </p:cNvPr>
          <p:cNvSpPr txBox="1"/>
          <p:nvPr/>
        </p:nvSpPr>
        <p:spPr>
          <a:xfrm>
            <a:off x="7371472" y="5155808"/>
            <a:ext cx="201168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ٌ</a:t>
            </a:r>
            <a:endParaRPr kumimoji="0" lang="ar-OM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B5AAA20-4EE0-4EBC-81DA-5B929268693C}"/>
              </a:ext>
            </a:extLst>
          </p:cNvPr>
          <p:cNvSpPr txBox="1"/>
          <p:nvPr/>
        </p:nvSpPr>
        <p:spPr>
          <a:xfrm>
            <a:off x="3671668" y="3806204"/>
            <a:ext cx="19132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غُـ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ْفَةٌ</a:t>
            </a:r>
            <a:endParaRPr kumimoji="0" lang="ar-OM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4374390-03F7-43B6-8F40-0A3BAD44A116}"/>
              </a:ext>
            </a:extLst>
          </p:cNvPr>
          <p:cNvSpPr txBox="1"/>
          <p:nvPr/>
        </p:nvSpPr>
        <p:spPr>
          <a:xfrm>
            <a:off x="3826413" y="5278918"/>
            <a:ext cx="156385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خَـبَ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ـر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ٌ</a:t>
            </a:r>
            <a:endParaRPr kumimoji="0" lang="ar-OM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13998B09-8D24-410A-A8F1-F29D7D7757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7DFEB22-C816-459B-8ECA-60D41D5FE45A}"/>
              </a:ext>
            </a:extLst>
          </p:cNvPr>
          <p:cNvSpPr txBox="1"/>
          <p:nvPr/>
        </p:nvSpPr>
        <p:spPr>
          <a:xfrm>
            <a:off x="8131126" y="2609502"/>
            <a:ext cx="9566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ar-OM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477A026-4974-481B-87BA-41F332AFA60B}"/>
              </a:ext>
            </a:extLst>
          </p:cNvPr>
          <p:cNvSpPr txBox="1"/>
          <p:nvPr/>
        </p:nvSpPr>
        <p:spPr>
          <a:xfrm>
            <a:off x="2489981" y="2609502"/>
            <a:ext cx="118168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ُو</a:t>
            </a:r>
            <a:endParaRPr kumimoji="0" lang="ar-OM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943A655-D043-4311-8521-4CF8B43A074E}"/>
              </a:ext>
            </a:extLst>
          </p:cNvPr>
          <p:cNvSpPr txBox="1"/>
          <p:nvPr/>
        </p:nvSpPr>
        <p:spPr>
          <a:xfrm>
            <a:off x="7680962" y="4775954"/>
            <a:ext cx="123795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َا</a:t>
            </a:r>
            <a:endParaRPr kumimoji="0" lang="ar-OM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9A58F8C-7EC1-4DB5-9083-EAF70D8AE5D1}"/>
              </a:ext>
            </a:extLst>
          </p:cNvPr>
          <p:cNvSpPr txBox="1"/>
          <p:nvPr/>
        </p:nvSpPr>
        <p:spPr>
          <a:xfrm>
            <a:off x="2138290" y="4775954"/>
            <a:ext cx="170219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ِي</a:t>
            </a:r>
            <a:endParaRPr kumimoji="0" lang="ar-OM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902A523-FE6B-425B-9483-78799271B851}"/>
              </a:ext>
            </a:extLst>
          </p:cNvPr>
          <p:cNvSpPr/>
          <p:nvPr/>
        </p:nvSpPr>
        <p:spPr>
          <a:xfrm>
            <a:off x="2164146" y="238203"/>
            <a:ext cx="10086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الهدف الخامس </a:t>
            </a:r>
            <a:r>
              <a:rPr kumimoji="0" lang="ar-SA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تكوين كلمات من المقاطع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0C7149-A6D4-4136-8261-25ED9128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380"/>
            <a:ext cx="12192000" cy="26287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AAA667-3C5E-4A0B-82CD-5D7C3EE66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2" y="3770142"/>
            <a:ext cx="12109938" cy="308785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C7B787A-38ED-4F45-BEA2-E54708162FD6}"/>
              </a:ext>
            </a:extLst>
          </p:cNvPr>
          <p:cNvSpPr txBox="1"/>
          <p:nvPr/>
        </p:nvSpPr>
        <p:spPr>
          <a:xfrm>
            <a:off x="3123029" y="2228671"/>
            <a:ext cx="25040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رِمَـالٌ</a:t>
            </a:r>
            <a:endParaRPr kumimoji="0" lang="ar-OM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430D26B-3B44-4152-B3A9-861EB7909B42}"/>
              </a:ext>
            </a:extLst>
          </p:cNvPr>
          <p:cNvSpPr txBox="1"/>
          <p:nvPr/>
        </p:nvSpPr>
        <p:spPr>
          <a:xfrm>
            <a:off x="1645922" y="3770142"/>
            <a:ext cx="395302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مـُرُورٌ</a:t>
            </a:r>
            <a:endParaRPr kumimoji="0" lang="ar-OM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590962E-8286-49F4-AA3A-E1A950BF8F95}"/>
              </a:ext>
            </a:extLst>
          </p:cNvPr>
          <p:cNvSpPr txBox="1"/>
          <p:nvPr/>
        </p:nvSpPr>
        <p:spPr>
          <a:xfrm>
            <a:off x="2349307" y="5219280"/>
            <a:ext cx="29682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رِيِـمٌ</a:t>
            </a:r>
            <a:endParaRPr kumimoji="0" lang="ar-OM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D5460E2-85C6-4974-8239-3C1B0F58D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01" y="-46338"/>
            <a:ext cx="8371197" cy="531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8A74A3E-86A9-9547-BD02-EE2E0117DB43}"/>
              </a:ext>
            </a:extLst>
          </p:cNvPr>
          <p:cNvSpPr txBox="1"/>
          <p:nvPr/>
        </p:nvSpPr>
        <p:spPr>
          <a:xfrm>
            <a:off x="3602892" y="2350907"/>
            <a:ext cx="498621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Al Nile" pitchFamily="2" charset="0"/>
                <a:cs typeface="Al Nile" pitchFamily="2" charset="0"/>
              </a:rPr>
              <a:t>انتهى الدرس 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شكرًا لأبنائي الطلاب 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  <a:latin typeface="Al Nile" pitchFamily="2" charset="0"/>
                <a:cs typeface="Al Nile" pitchFamily="2" charset="0"/>
              </a:rPr>
              <a:t>على جهودهم الرائعة </a:t>
            </a:r>
          </a:p>
        </p:txBody>
      </p:sp>
      <p:pic>
        <p:nvPicPr>
          <p:cNvPr id="2" name="صورة 7">
            <a:extLst>
              <a:ext uri="{FF2B5EF4-FFF2-40B4-BE49-F238E27FC236}">
                <a16:creationId xmlns:a16="http://schemas.microsoft.com/office/drawing/2014/main" id="{59E5EBBC-53CE-45D7-AB47-CFB057F8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14" y="3320404"/>
            <a:ext cx="2612120" cy="2612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41D6395-9232-4651-B14C-0B3AB6652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3762674"/>
            <a:ext cx="3050284" cy="23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E4F8909-5ED9-4AF4-B742-46FAAF1C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233265"/>
            <a:ext cx="9227975" cy="638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5BBD7E3-A6FE-4A62-A9DB-6615B21BC1D2}"/>
              </a:ext>
            </a:extLst>
          </p:cNvPr>
          <p:cNvSpPr txBox="1"/>
          <p:nvPr/>
        </p:nvSpPr>
        <p:spPr>
          <a:xfrm>
            <a:off x="8831305" y="4035358"/>
            <a:ext cx="96105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مـ</a:t>
            </a:r>
            <a:endParaRPr lang="ar-SA" sz="6600" b="1" dirty="0"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B80BA57-98DE-4371-A2C4-F2C9C9BCA6DC}"/>
              </a:ext>
            </a:extLst>
          </p:cNvPr>
          <p:cNvSpPr txBox="1"/>
          <p:nvPr/>
        </p:nvSpPr>
        <p:spPr>
          <a:xfrm>
            <a:off x="4965092" y="4035358"/>
            <a:ext cx="120053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</a:t>
            </a:r>
            <a:r>
              <a:rPr lang="ar-OM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SA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1A89F3A-89BE-4FF3-9E71-8FA40F13B6FD}"/>
              </a:ext>
            </a:extLst>
          </p:cNvPr>
          <p:cNvSpPr txBox="1"/>
          <p:nvPr/>
        </p:nvSpPr>
        <p:spPr>
          <a:xfrm>
            <a:off x="2119600" y="4035358"/>
            <a:ext cx="96105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SA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endParaRPr lang="ar-SA" sz="6600" b="1" dirty="0"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FAADD8B-A9DA-4341-A5CB-40AF7A655FEB}"/>
              </a:ext>
            </a:extLst>
          </p:cNvPr>
          <p:cNvSpPr txBox="1"/>
          <p:nvPr/>
        </p:nvSpPr>
        <p:spPr>
          <a:xfrm>
            <a:off x="6922854" y="4035358"/>
            <a:ext cx="120053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</a:t>
            </a:r>
            <a:r>
              <a:rPr lang="ar-OM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SA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ـُ</a:t>
            </a:r>
          </a:p>
        </p:txBody>
      </p:sp>
    </p:spTree>
    <p:extLst>
      <p:ext uri="{BB962C8B-B14F-4D97-AF65-F5344CB8AC3E}">
        <p14:creationId xmlns:p14="http://schemas.microsoft.com/office/powerpoint/2010/main" val="227670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4C3FF403-393C-44F4-98C5-176510DFDF41}"/>
              </a:ext>
            </a:extLst>
          </p:cNvPr>
          <p:cNvGrpSpPr/>
          <p:nvPr/>
        </p:nvGrpSpPr>
        <p:grpSpPr>
          <a:xfrm>
            <a:off x="8353910" y="6925087"/>
            <a:ext cx="3023588" cy="5131990"/>
            <a:chOff x="8353910" y="-230335"/>
            <a:chExt cx="3023588" cy="513199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00AA8774-087D-4D18-887C-2A096795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910" y="-230335"/>
              <a:ext cx="3023588" cy="5131990"/>
            </a:xfrm>
            <a:prstGeom prst="rect">
              <a:avLst/>
            </a:prstGeom>
          </p:spPr>
        </p:pic>
        <p:sp>
          <p:nvSpPr>
            <p:cNvPr id="21" name="مربع نص 9">
              <a:extLst>
                <a:ext uri="{FF2B5EF4-FFF2-40B4-BE49-F238E27FC236}">
                  <a16:creationId xmlns:a16="http://schemas.microsoft.com/office/drawing/2014/main" id="{53E7723B-1906-48EB-8387-79BBAA87F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0139" y="466184"/>
              <a:ext cx="1469662" cy="209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OM" altLang="ar-SA" sz="130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</a:t>
              </a:r>
              <a:r>
                <a:rPr lang="ar-SA" altLang="ar-SA" sz="130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َا</a:t>
              </a: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832F283D-D3D6-4805-8863-6BB14AB0804E}"/>
              </a:ext>
            </a:extLst>
          </p:cNvPr>
          <p:cNvGrpSpPr/>
          <p:nvPr/>
        </p:nvGrpSpPr>
        <p:grpSpPr>
          <a:xfrm>
            <a:off x="1295858" y="6642853"/>
            <a:ext cx="3054200" cy="5129063"/>
            <a:chOff x="1295858" y="-166339"/>
            <a:chExt cx="3054200" cy="5129063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AB23D5D4-5F91-41BA-B81A-A55ABCEE3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858" y="-166339"/>
              <a:ext cx="3054200" cy="5129063"/>
            </a:xfrm>
            <a:prstGeom prst="rect">
              <a:avLst/>
            </a:prstGeom>
          </p:spPr>
        </p:pic>
        <p:sp>
          <p:nvSpPr>
            <p:cNvPr id="37" name="مربع نص 9">
              <a:extLst>
                <a:ext uri="{FF2B5EF4-FFF2-40B4-BE49-F238E27FC236}">
                  <a16:creationId xmlns:a16="http://schemas.microsoft.com/office/drawing/2014/main" id="{FE73D511-68EC-4A65-AF6B-66CBF0C51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525" y="533849"/>
              <a:ext cx="2095130" cy="209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OM" altLang="ar-SA" sz="130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</a:t>
              </a:r>
              <a:r>
                <a:rPr lang="ar-SA" altLang="ar-SA" sz="130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ُو</a:t>
              </a: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028B3AE7-2D06-4951-AA38-81DEEE3D59BC}"/>
              </a:ext>
            </a:extLst>
          </p:cNvPr>
          <p:cNvGrpSpPr/>
          <p:nvPr/>
        </p:nvGrpSpPr>
        <p:grpSpPr>
          <a:xfrm>
            <a:off x="760592" y="7360434"/>
            <a:ext cx="1706393" cy="2275192"/>
            <a:chOff x="760592" y="2335660"/>
            <a:chExt cx="1706393" cy="2275192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3C571E48-55D7-4EBF-81A4-297E663D9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592" y="2335660"/>
              <a:ext cx="1706393" cy="2275192"/>
            </a:xfrm>
            <a:prstGeom prst="rect">
              <a:avLst/>
            </a:prstGeom>
          </p:spPr>
        </p:pic>
        <p:sp>
          <p:nvSpPr>
            <p:cNvPr id="36" name="مربع نص 9">
              <a:extLst>
                <a:ext uri="{FF2B5EF4-FFF2-40B4-BE49-F238E27FC236}">
                  <a16:creationId xmlns:a16="http://schemas.microsoft.com/office/drawing/2014/main" id="{4CAC05C7-6546-4844-AE5F-7C741DCEE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48" y="2412896"/>
              <a:ext cx="146966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OM" altLang="ar-SA" sz="96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مـُ</a:t>
              </a:r>
              <a:endParaRPr lang="ar-SA" altLang="ar-SA" sz="9600" dirty="0">
                <a:solidFill>
                  <a:schemeClr val="bg1"/>
                </a:solidFill>
                <a:effectLst>
                  <a:outerShdw blurRad="50800" dist="38100" dir="8100000" sx="101000" sy="101000" algn="tr" rotWithShape="0">
                    <a:prstClr val="black">
                      <a:alpha val="92000"/>
                    </a:prst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BCA60186-F18F-4E0C-B053-54559905041C}"/>
              </a:ext>
            </a:extLst>
          </p:cNvPr>
          <p:cNvGrpSpPr/>
          <p:nvPr/>
        </p:nvGrpSpPr>
        <p:grpSpPr>
          <a:xfrm>
            <a:off x="4812933" y="6840742"/>
            <a:ext cx="3017616" cy="4812409"/>
            <a:chOff x="4812933" y="-74983"/>
            <a:chExt cx="3017616" cy="4812409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96AD818C-CF6C-47E4-B82C-FB392CA7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933" y="-74983"/>
              <a:ext cx="3017616" cy="4812409"/>
            </a:xfrm>
            <a:prstGeom prst="rect">
              <a:avLst/>
            </a:prstGeom>
          </p:spPr>
        </p:pic>
        <p:sp>
          <p:nvSpPr>
            <p:cNvPr id="28" name="مربع نص 9">
              <a:extLst>
                <a:ext uri="{FF2B5EF4-FFF2-40B4-BE49-F238E27FC236}">
                  <a16:creationId xmlns:a16="http://schemas.microsoft.com/office/drawing/2014/main" id="{D0095836-2513-48C0-A09F-19F10C8CF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2011" y="116536"/>
              <a:ext cx="2095130" cy="209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OM" altLang="ar-SA" sz="130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</a:t>
              </a:r>
              <a:r>
                <a:rPr lang="ar-SA" altLang="ar-SA" sz="130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ِيـ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19BCDFF0-845F-48AB-A357-24306D5FF9C3}"/>
              </a:ext>
            </a:extLst>
          </p:cNvPr>
          <p:cNvGrpSpPr/>
          <p:nvPr/>
        </p:nvGrpSpPr>
        <p:grpSpPr>
          <a:xfrm>
            <a:off x="4350058" y="7150858"/>
            <a:ext cx="1715881" cy="2506293"/>
            <a:chOff x="4350058" y="2126081"/>
            <a:chExt cx="1715881" cy="2506293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C4EE6064-6C73-48E9-9FCE-4D5DFA61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058" y="2219417"/>
              <a:ext cx="1715881" cy="2412957"/>
            </a:xfrm>
            <a:prstGeom prst="rect">
              <a:avLst/>
            </a:prstGeom>
          </p:spPr>
        </p:pic>
        <p:sp>
          <p:nvSpPr>
            <p:cNvPr id="29" name="مربع نص 9">
              <a:extLst>
                <a:ext uri="{FF2B5EF4-FFF2-40B4-BE49-F238E27FC236}">
                  <a16:creationId xmlns:a16="http://schemas.microsoft.com/office/drawing/2014/main" id="{51FF8D71-6C2B-40C6-98EC-6B99ABAB6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2893" y="2126081"/>
              <a:ext cx="146966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OM" altLang="ar-SA" sz="96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مِ</a:t>
              </a:r>
              <a:r>
                <a:rPr lang="ar-SA" altLang="ar-SA" sz="96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ـ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ED6474D-EB35-433F-B9CD-455B35B39DF4}"/>
              </a:ext>
            </a:extLst>
          </p:cNvPr>
          <p:cNvGrpSpPr/>
          <p:nvPr/>
        </p:nvGrpSpPr>
        <p:grpSpPr>
          <a:xfrm>
            <a:off x="8025857" y="6868450"/>
            <a:ext cx="1830969" cy="2335660"/>
            <a:chOff x="8034735" y="2376338"/>
            <a:chExt cx="1830969" cy="2335660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BF911BAA-7A24-434C-A2A3-BA016E0F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735" y="2376338"/>
              <a:ext cx="1830969" cy="2335660"/>
            </a:xfrm>
            <a:prstGeom prst="rect">
              <a:avLst/>
            </a:prstGeom>
          </p:spPr>
        </p:pic>
        <p:sp>
          <p:nvSpPr>
            <p:cNvPr id="20" name="مربع نص 9">
              <a:extLst>
                <a:ext uri="{FF2B5EF4-FFF2-40B4-BE49-F238E27FC236}">
                  <a16:creationId xmlns:a16="http://schemas.microsoft.com/office/drawing/2014/main" id="{12DC0C11-CBD4-47E6-A9FE-08A7CB936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6911" y="2700806"/>
              <a:ext cx="1015431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None/>
              </a:pPr>
              <a:r>
                <a:rPr lang="ar-OM" altLang="ar-SA" sz="7200" dirty="0">
                  <a:solidFill>
                    <a:schemeClr val="bg1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92000"/>
                      </a:prst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مَ</a:t>
              </a:r>
              <a:endParaRPr lang="ar-SA" altLang="ar-SA" sz="7200" dirty="0">
                <a:solidFill>
                  <a:srgbClr val="E6E6E6"/>
                </a:solidFill>
                <a:effectLst>
                  <a:outerShdw blurRad="50800" dist="38100" dir="8100000" sx="101000" sy="101000" algn="tr" rotWithShape="0">
                    <a:prstClr val="black">
                      <a:alpha val="92000"/>
                    </a:prst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207DC5-CF1E-4644-AFC4-56B55067FB52}"/>
              </a:ext>
            </a:extLst>
          </p:cNvPr>
          <p:cNvSpPr/>
          <p:nvPr/>
        </p:nvSpPr>
        <p:spPr>
          <a:xfrm>
            <a:off x="-124288" y="4532790"/>
            <a:ext cx="12606292" cy="2335660"/>
          </a:xfrm>
          <a:prstGeom prst="rect">
            <a:avLst/>
          </a:prstGeom>
          <a:solidFill>
            <a:srgbClr val="CFC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Calibri" panose="020F0502020204030204" pitchFamily="34" charset="0"/>
            </a:endParaRP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6037C16D-93E9-4BE9-A436-FACB69136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0" y="-30879"/>
            <a:ext cx="11535762" cy="7142108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E3FC25F8-D4C5-460A-AFD4-155F74155F9A}"/>
              </a:ext>
            </a:extLst>
          </p:cNvPr>
          <p:cNvGrpSpPr/>
          <p:nvPr/>
        </p:nvGrpSpPr>
        <p:grpSpPr>
          <a:xfrm>
            <a:off x="-409711" y="-294574"/>
            <a:ext cx="2429386" cy="1991579"/>
            <a:chOff x="10195255" y="-207328"/>
            <a:chExt cx="2429386" cy="1991579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7043CCDA-CB37-4647-B103-16F340601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5010" y="-207328"/>
              <a:ext cx="2089876" cy="1991579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7214024B-38F8-4539-A63B-533B8B5A4BEC}"/>
                </a:ext>
              </a:extLst>
            </p:cNvPr>
            <p:cNvSpPr txBox="1"/>
            <p:nvPr/>
          </p:nvSpPr>
          <p:spPr>
            <a:xfrm rot="21319457">
              <a:off x="10195255" y="291788"/>
              <a:ext cx="242938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Arabic" panose="02040503050201020203" pitchFamily="18" charset="-78"/>
                  <a:cs typeface="Adobe Arabic" panose="02040503050201020203" pitchFamily="18" charset="-78"/>
                </a:rPr>
                <a:t>أقرأ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29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0795 -0.6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00417 -1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5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0235 -0.72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00912 -0.729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01068 -0.991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4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0638 -1.0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5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DB610E7-B0D2-45F7-90B2-BBAF6A299A07}"/>
              </a:ext>
            </a:extLst>
          </p:cNvPr>
          <p:cNvGrpSpPr/>
          <p:nvPr/>
        </p:nvGrpSpPr>
        <p:grpSpPr>
          <a:xfrm>
            <a:off x="1694533" y="-73197"/>
            <a:ext cx="8480960" cy="6827174"/>
            <a:chOff x="2317072" y="-64320"/>
            <a:chExt cx="8480960" cy="682717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7A0B928-0112-4DAE-8603-5807924F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072" y="-64320"/>
              <a:ext cx="8480960" cy="68271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B39C39F9-24C8-49C7-9EAD-211AB91AAD73}"/>
                </a:ext>
              </a:extLst>
            </p:cNvPr>
            <p:cNvSpPr txBox="1"/>
            <p:nvPr/>
          </p:nvSpPr>
          <p:spPr>
            <a:xfrm>
              <a:off x="3049076" y="981295"/>
              <a:ext cx="6589445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C00000"/>
                  </a:solidFill>
                  <a:cs typeface="ACS  Zomorrod Bold" pitchFamily="2" charset="-78"/>
                </a:rPr>
                <a:t>استراتيجية التعلم باللعب </a:t>
              </a:r>
            </a:p>
            <a:p>
              <a:pPr algn="ctr"/>
              <a:r>
                <a:rPr lang="ar-SA" sz="3600" dirty="0">
                  <a:solidFill>
                    <a:srgbClr val="C00000"/>
                  </a:solidFill>
                  <a:cs typeface="ACS  Zomorrod Bold" pitchFamily="2" charset="-78"/>
                </a:rPr>
                <a:t> البطاقات التعليمية التفاعلية </a:t>
              </a: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77C86DF-329F-4702-903F-D30CEC21AA90}"/>
              </a:ext>
            </a:extLst>
          </p:cNvPr>
          <p:cNvGrpSpPr/>
          <p:nvPr/>
        </p:nvGrpSpPr>
        <p:grpSpPr>
          <a:xfrm>
            <a:off x="9765463" y="0"/>
            <a:ext cx="2540825" cy="2471687"/>
            <a:chOff x="9921535" y="0"/>
            <a:chExt cx="2540825" cy="2471687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B560277C-16F8-4747-A83E-F3074A549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535" y="0"/>
              <a:ext cx="2540825" cy="2471687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EDD5073-FFEA-4469-A66E-37E9FBB9395E}"/>
                </a:ext>
              </a:extLst>
            </p:cNvPr>
            <p:cNvSpPr txBox="1"/>
            <p:nvPr/>
          </p:nvSpPr>
          <p:spPr>
            <a:xfrm rot="21394627">
              <a:off x="10159446" y="901223"/>
              <a:ext cx="1843199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latin typeface="Adobe Arabic" panose="02040503050201020203" pitchFamily="18" charset="-78"/>
                  <a:cs typeface="Adobe Arabic" panose="02040503050201020203" pitchFamily="18" charset="-78"/>
                </a:rPr>
                <a:t>مراجعة</a:t>
              </a:r>
            </a:p>
            <a:p>
              <a:pPr algn="ctr"/>
              <a:r>
                <a:rPr lang="ar-SA" sz="3200" b="1" dirty="0">
                  <a:latin typeface="Adobe Arabic" panose="02040503050201020203" pitchFamily="18" charset="-78"/>
                  <a:cs typeface="Adobe Arabic" panose="02040503050201020203" pitchFamily="18" charset="-78"/>
                </a:rPr>
                <a:t>الدروس السابق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94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134E484-7B4E-4EBF-AA09-FFBB5D27BDBA}"/>
              </a:ext>
            </a:extLst>
          </p:cNvPr>
          <p:cNvGrpSpPr/>
          <p:nvPr/>
        </p:nvGrpSpPr>
        <p:grpSpPr>
          <a:xfrm>
            <a:off x="8702913" y="2979924"/>
            <a:ext cx="3622060" cy="4259618"/>
            <a:chOff x="8702913" y="2979924"/>
            <a:chExt cx="3622060" cy="4259618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8AB65BCB-54B4-4868-8F6F-732B4D3B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913" y="2979924"/>
              <a:ext cx="3622060" cy="425961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4CFB6A0D-4253-4153-9BE9-1009FEF9A0DE}"/>
                </a:ext>
              </a:extLst>
            </p:cNvPr>
            <p:cNvSpPr txBox="1"/>
            <p:nvPr/>
          </p:nvSpPr>
          <p:spPr>
            <a:xfrm>
              <a:off x="9436055" y="4549129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OM" sz="10000" b="1" dirty="0"/>
                <a:t>مَ</a:t>
              </a:r>
              <a:r>
                <a:rPr lang="ar-OM" sz="10000" b="1" dirty="0">
                  <a:solidFill>
                    <a:srgbClr val="C00000"/>
                  </a:solidFill>
                </a:rPr>
                <a:t>ا</a:t>
              </a:r>
              <a:r>
                <a:rPr lang="ar-OM" sz="10000" b="1" dirty="0">
                  <a:solidFill>
                    <a:srgbClr val="FF0000"/>
                  </a:solidFill>
                </a:rPr>
                <a:t>لَ</a:t>
              </a:r>
              <a:endParaRPr lang="ar-SA" sz="10000" b="1" dirty="0"/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EC1C025-4799-4F8C-BAEA-09CBFA085D40}"/>
              </a:ext>
            </a:extLst>
          </p:cNvPr>
          <p:cNvGrpSpPr/>
          <p:nvPr/>
        </p:nvGrpSpPr>
        <p:grpSpPr>
          <a:xfrm>
            <a:off x="227497" y="-127399"/>
            <a:ext cx="3391060" cy="3418780"/>
            <a:chOff x="227497" y="-127399"/>
            <a:chExt cx="3391060" cy="3418780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F8AE460-87CB-4201-B869-7D729C21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97" y="-127399"/>
              <a:ext cx="3391060" cy="3418780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8346ADF9-AAE7-4B8E-8CB7-E016BF31A071}"/>
                </a:ext>
              </a:extLst>
            </p:cNvPr>
            <p:cNvSpPr txBox="1"/>
            <p:nvPr/>
          </p:nvSpPr>
          <p:spPr>
            <a:xfrm>
              <a:off x="834426" y="766383"/>
              <a:ext cx="2124285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10000" b="1" dirty="0">
                  <a:solidFill>
                    <a:srgbClr val="C00000"/>
                  </a:solidFill>
                </a:rPr>
                <a:t>بِي</a:t>
              </a:r>
              <a:r>
                <a:rPr lang="ar-SA" sz="10000" b="1" dirty="0">
                  <a:solidFill>
                    <a:srgbClr val="0000FF"/>
                  </a:solidFill>
                </a:rPr>
                <a:t>ـلُ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2C4D9613-A703-47C8-8772-2D5870E5B991}"/>
              </a:ext>
            </a:extLst>
          </p:cNvPr>
          <p:cNvGrpSpPr/>
          <p:nvPr/>
        </p:nvGrpSpPr>
        <p:grpSpPr>
          <a:xfrm>
            <a:off x="8494335" y="-204217"/>
            <a:ext cx="3732941" cy="3714458"/>
            <a:chOff x="8494335" y="-204217"/>
            <a:chExt cx="3732941" cy="371445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714AE555-D55C-4FF9-8654-1D09556F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335" y="-204217"/>
              <a:ext cx="3732941" cy="3714458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D7B615E-CBC0-4FBC-9C3A-587F2BEAE472}"/>
                </a:ext>
              </a:extLst>
            </p:cNvPr>
            <p:cNvSpPr txBox="1"/>
            <p:nvPr/>
          </p:nvSpPr>
          <p:spPr>
            <a:xfrm>
              <a:off x="9378299" y="856380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0000" b="1" dirty="0"/>
                <a:t>ن</a:t>
              </a:r>
              <a:r>
                <a:rPr lang="ar-SA" sz="10000" b="1" dirty="0">
                  <a:solidFill>
                    <a:srgbClr val="FF0000"/>
                  </a:solidFill>
                </a:rPr>
                <a:t>َ</a:t>
              </a:r>
              <a:r>
                <a:rPr lang="ar-OM" sz="10000" b="1" dirty="0">
                  <a:solidFill>
                    <a:srgbClr val="0000FF"/>
                  </a:solidFill>
                </a:rPr>
                <a:t>لَ</a:t>
              </a:r>
              <a:r>
                <a:rPr lang="ar-SA" sz="10000" b="1" dirty="0">
                  <a:solidFill>
                    <a:srgbClr val="C00000"/>
                  </a:solidFill>
                </a:rPr>
                <a:t>مَ</a:t>
              </a: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63AE7A0-5B36-44C7-8F00-9712339E8D50}"/>
              </a:ext>
            </a:extLst>
          </p:cNvPr>
          <p:cNvGrpSpPr/>
          <p:nvPr/>
        </p:nvGrpSpPr>
        <p:grpSpPr>
          <a:xfrm>
            <a:off x="-85526" y="2951037"/>
            <a:ext cx="4176458" cy="4231897"/>
            <a:chOff x="-165202" y="3109283"/>
            <a:chExt cx="4176458" cy="423189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E0BA0E2-558E-493C-850A-67EC8364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5202" y="3109283"/>
              <a:ext cx="4176458" cy="4231897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2245D91D-C278-4807-8686-CCCE825CC27D}"/>
                </a:ext>
              </a:extLst>
            </p:cNvPr>
            <p:cNvSpPr txBox="1"/>
            <p:nvPr/>
          </p:nvSpPr>
          <p:spPr>
            <a:xfrm>
              <a:off x="713209" y="4544856"/>
              <a:ext cx="2008664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OM" sz="10000" b="1" dirty="0"/>
                <a:t>بُو</a:t>
              </a:r>
              <a:r>
                <a:rPr lang="ar-OM" sz="10000" b="1" dirty="0">
                  <a:solidFill>
                    <a:srgbClr val="C00000"/>
                  </a:solidFill>
                </a:rPr>
                <a:t>مَ</a:t>
              </a:r>
              <a:endParaRPr lang="ar-SA" sz="10000" b="1" dirty="0"/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06B37F44-D2D1-43DE-8B87-C70F0FE3C853}"/>
              </a:ext>
            </a:extLst>
          </p:cNvPr>
          <p:cNvGrpSpPr/>
          <p:nvPr/>
        </p:nvGrpSpPr>
        <p:grpSpPr>
          <a:xfrm>
            <a:off x="4484512" y="-127399"/>
            <a:ext cx="3585099" cy="4259617"/>
            <a:chOff x="4484512" y="-127399"/>
            <a:chExt cx="3585099" cy="4259617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9B2C113-C3D1-4AEA-9766-2B157A63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512" y="-127399"/>
              <a:ext cx="3585099" cy="4259617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DC84DF14-C7DA-44F3-B04C-3E8BA75D47D2}"/>
                </a:ext>
              </a:extLst>
            </p:cNvPr>
            <p:cNvSpPr txBox="1"/>
            <p:nvPr/>
          </p:nvSpPr>
          <p:spPr>
            <a:xfrm>
              <a:off x="5283793" y="837404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OM" sz="10000" b="1" dirty="0"/>
                <a:t>بَ</a:t>
              </a:r>
              <a:r>
                <a:rPr lang="ar-SA" sz="10000" b="1" dirty="0"/>
                <a:t>ا</a:t>
              </a:r>
              <a:r>
                <a:rPr lang="ar-SA" sz="10000" b="1" dirty="0">
                  <a:solidFill>
                    <a:srgbClr val="C00000"/>
                  </a:solidFill>
                </a:rPr>
                <a:t>مُ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F56D82E-C378-460B-864A-27EC78A263B9}"/>
              </a:ext>
            </a:extLst>
          </p:cNvPr>
          <p:cNvGrpSpPr/>
          <p:nvPr/>
        </p:nvGrpSpPr>
        <p:grpSpPr>
          <a:xfrm>
            <a:off x="4743485" y="2979923"/>
            <a:ext cx="3437261" cy="4490616"/>
            <a:chOff x="4743485" y="2979923"/>
            <a:chExt cx="3437261" cy="4490616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7BE4A04-7FEE-40C2-B844-13E13698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85" y="2979923"/>
              <a:ext cx="3437261" cy="449061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56C21BFF-9ADD-4329-96E0-4FB2FC23331E}"/>
                </a:ext>
              </a:extLst>
            </p:cNvPr>
            <p:cNvSpPr txBox="1"/>
            <p:nvPr/>
          </p:nvSpPr>
          <p:spPr>
            <a:xfrm>
              <a:off x="5040757" y="4551687"/>
              <a:ext cx="2240682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OM" sz="10000" b="1" dirty="0"/>
                <a:t>ل</a:t>
              </a:r>
              <a:r>
                <a:rPr lang="ar-SA" sz="10000" b="1" dirty="0"/>
                <a:t>ا</a:t>
              </a:r>
              <a:r>
                <a:rPr lang="ar-OM" sz="10000" b="1" dirty="0">
                  <a:solidFill>
                    <a:srgbClr val="C00000"/>
                  </a:solidFill>
                </a:rPr>
                <a:t>مِ</a:t>
              </a:r>
              <a:r>
                <a:rPr lang="ar-SA" sz="10000" b="1" dirty="0">
                  <a:solidFill>
                    <a:srgbClr val="C00000"/>
                  </a:solidFill>
                </a:rPr>
                <a:t>ي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766CADA-E426-4402-A7C9-5286ECB7871D}"/>
              </a:ext>
            </a:extLst>
          </p:cNvPr>
          <p:cNvGrpSpPr/>
          <p:nvPr/>
        </p:nvGrpSpPr>
        <p:grpSpPr>
          <a:xfrm>
            <a:off x="8702407" y="2947547"/>
            <a:ext cx="3622060" cy="4259618"/>
            <a:chOff x="8702913" y="2979924"/>
            <a:chExt cx="3622060" cy="4259618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99164D9C-ED58-4F4D-8617-2E6788B2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913" y="2979924"/>
              <a:ext cx="3622060" cy="4259618"/>
            </a:xfrm>
            <a:prstGeom prst="rect">
              <a:avLst/>
            </a:prstGeom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B75F28B6-7C09-493C-BC24-25E9160011B8}"/>
                </a:ext>
              </a:extLst>
            </p:cNvPr>
            <p:cNvSpPr txBox="1"/>
            <p:nvPr/>
          </p:nvSpPr>
          <p:spPr>
            <a:xfrm>
              <a:off x="10063788" y="4585101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ar-SA" sz="10000" b="1" dirty="0"/>
                <a:t>4</a:t>
              </a: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C73563EE-DDC8-4DC2-8E86-A0B40FEF1622}"/>
              </a:ext>
            </a:extLst>
          </p:cNvPr>
          <p:cNvGrpSpPr/>
          <p:nvPr/>
        </p:nvGrpSpPr>
        <p:grpSpPr>
          <a:xfrm>
            <a:off x="243601" y="-115012"/>
            <a:ext cx="3391060" cy="3418780"/>
            <a:chOff x="227497" y="-127399"/>
            <a:chExt cx="3391060" cy="3418780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21C21BA-12C3-4B8A-881D-E2043434E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97" y="-127399"/>
              <a:ext cx="3391060" cy="3418780"/>
            </a:xfrm>
            <a:prstGeom prst="rect">
              <a:avLst/>
            </a:prstGeom>
          </p:spPr>
        </p:pic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225BE60E-A0B7-4EB7-BE38-550AB8285E2F}"/>
                </a:ext>
              </a:extLst>
            </p:cNvPr>
            <p:cNvSpPr txBox="1"/>
            <p:nvPr/>
          </p:nvSpPr>
          <p:spPr>
            <a:xfrm>
              <a:off x="1498609" y="845300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ar-SA" sz="10000" b="1" dirty="0"/>
                <a:t>3</a:t>
              </a: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47D72E0F-055F-4653-8E3A-9AE4C9A9E89D}"/>
              </a:ext>
            </a:extLst>
          </p:cNvPr>
          <p:cNvGrpSpPr/>
          <p:nvPr/>
        </p:nvGrpSpPr>
        <p:grpSpPr>
          <a:xfrm>
            <a:off x="8498510" y="-224287"/>
            <a:ext cx="3732941" cy="3714458"/>
            <a:chOff x="8494335" y="-204217"/>
            <a:chExt cx="3732941" cy="3714458"/>
          </a:xfrm>
        </p:grpSpPr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3F501B6A-BEBC-496C-9F74-F66BA9ED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335" y="-204217"/>
              <a:ext cx="3732941" cy="3714458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3069068C-E988-46D9-83EF-B35D010C7148}"/>
                </a:ext>
              </a:extLst>
            </p:cNvPr>
            <p:cNvSpPr txBox="1"/>
            <p:nvPr/>
          </p:nvSpPr>
          <p:spPr>
            <a:xfrm>
              <a:off x="10024790" y="908827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ar-SA" sz="10000" b="1" dirty="0"/>
                <a:t>1</a:t>
              </a: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2F3E9089-6579-4459-BD28-6B844091DE0F}"/>
              </a:ext>
            </a:extLst>
          </p:cNvPr>
          <p:cNvGrpSpPr/>
          <p:nvPr/>
        </p:nvGrpSpPr>
        <p:grpSpPr>
          <a:xfrm>
            <a:off x="-89701" y="2979923"/>
            <a:ext cx="4176458" cy="4231897"/>
            <a:chOff x="-165202" y="3109283"/>
            <a:chExt cx="4176458" cy="4231897"/>
          </a:xfrm>
        </p:grpSpPr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22990A3A-EF34-4F1C-8536-FB165A3C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5202" y="3109283"/>
              <a:ext cx="4176458" cy="4231897"/>
            </a:xfrm>
            <a:prstGeom prst="rect">
              <a:avLst/>
            </a:prstGeom>
          </p:spPr>
        </p:pic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D2A754BF-EDFA-4AA0-B715-8177FAD6B323}"/>
                </a:ext>
              </a:extLst>
            </p:cNvPr>
            <p:cNvSpPr txBox="1"/>
            <p:nvPr/>
          </p:nvSpPr>
          <p:spPr>
            <a:xfrm>
              <a:off x="1606120" y="4627122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ar-SA" sz="10000" b="1" dirty="0"/>
                <a:t>6</a:t>
              </a:r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5AC639EA-1ED0-42BF-8B9D-1B4BD05C3C7B}"/>
              </a:ext>
            </a:extLst>
          </p:cNvPr>
          <p:cNvGrpSpPr/>
          <p:nvPr/>
        </p:nvGrpSpPr>
        <p:grpSpPr>
          <a:xfrm>
            <a:off x="4500616" y="-118777"/>
            <a:ext cx="3585099" cy="4259617"/>
            <a:chOff x="4484512" y="-127399"/>
            <a:chExt cx="3585099" cy="4259617"/>
          </a:xfrm>
        </p:grpSpPr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52543F8F-EB35-4366-877D-F85DD64E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512" y="-127399"/>
              <a:ext cx="3585099" cy="4259617"/>
            </a:xfrm>
            <a:prstGeom prst="rect">
              <a:avLst/>
            </a:prstGeom>
          </p:spPr>
        </p:pic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6FE1E08A-58D1-497A-8950-87F4D96DE899}"/>
                </a:ext>
              </a:extLst>
            </p:cNvPr>
            <p:cNvSpPr txBox="1"/>
            <p:nvPr/>
          </p:nvSpPr>
          <p:spPr>
            <a:xfrm>
              <a:off x="5815027" y="914918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ar-SA" sz="10000" b="1" dirty="0"/>
                <a:t>2</a:t>
              </a: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92CCEA9-5264-41F0-BEB6-101F4720C857}"/>
              </a:ext>
            </a:extLst>
          </p:cNvPr>
          <p:cNvGrpSpPr/>
          <p:nvPr/>
        </p:nvGrpSpPr>
        <p:grpSpPr>
          <a:xfrm>
            <a:off x="4739846" y="2979923"/>
            <a:ext cx="3437261" cy="4490616"/>
            <a:chOff x="3614795" y="3140357"/>
            <a:chExt cx="3437261" cy="4490616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012B5189-885A-40FD-BDE4-B5470A0D7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795" y="3140357"/>
              <a:ext cx="3437261" cy="4490616"/>
            </a:xfrm>
            <a:prstGeom prst="rect">
              <a:avLst/>
            </a:prstGeom>
          </p:spPr>
        </p:pic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955A337-26DE-4119-A949-1E1F47FE8F06}"/>
                </a:ext>
              </a:extLst>
            </p:cNvPr>
            <p:cNvSpPr txBox="1"/>
            <p:nvPr/>
          </p:nvSpPr>
          <p:spPr>
            <a:xfrm>
              <a:off x="4754722" y="4712131"/>
              <a:ext cx="1849500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ar-SA" sz="100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77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: خماسي 2">
            <a:extLst>
              <a:ext uri="{FF2B5EF4-FFF2-40B4-BE49-F238E27FC236}">
                <a16:creationId xmlns:a16="http://schemas.microsoft.com/office/drawing/2014/main" id="{C7D0EA0F-4B42-C546-A2E5-79EB8CB704BE}"/>
              </a:ext>
            </a:extLst>
          </p:cNvPr>
          <p:cNvSpPr/>
          <p:nvPr/>
        </p:nvSpPr>
        <p:spPr>
          <a:xfrm flipH="1">
            <a:off x="9303798" y="348475"/>
            <a:ext cx="2888202" cy="1373633"/>
          </a:xfrm>
          <a:prstGeom prst="homePlate">
            <a:avLst/>
          </a:prstGeom>
          <a:solidFill>
            <a:srgbClr val="A7C73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وحدتنا ؟</a:t>
            </a:r>
          </a:p>
        </p:txBody>
      </p:sp>
      <p:sp>
        <p:nvSpPr>
          <p:cNvPr id="4" name="سهم: خماسي 3">
            <a:extLst>
              <a:ext uri="{FF2B5EF4-FFF2-40B4-BE49-F238E27FC236}">
                <a16:creationId xmlns:a16="http://schemas.microsoft.com/office/drawing/2014/main" id="{C8A41D2B-D66C-8645-99DF-6FA3FD99843F}"/>
              </a:ext>
            </a:extLst>
          </p:cNvPr>
          <p:cNvSpPr/>
          <p:nvPr/>
        </p:nvSpPr>
        <p:spPr>
          <a:xfrm flipH="1">
            <a:off x="9303798" y="1889164"/>
            <a:ext cx="2888202" cy="1373633"/>
          </a:xfrm>
          <a:prstGeom prst="homePlate">
            <a:avLst/>
          </a:prstGeom>
          <a:solidFill>
            <a:srgbClr val="37858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عنوانها ؟</a:t>
            </a:r>
          </a:p>
        </p:txBody>
      </p:sp>
      <p:sp>
        <p:nvSpPr>
          <p:cNvPr id="6" name="سهم: خماسي 5">
            <a:extLst>
              <a:ext uri="{FF2B5EF4-FFF2-40B4-BE49-F238E27FC236}">
                <a16:creationId xmlns:a16="http://schemas.microsoft.com/office/drawing/2014/main" id="{0654733D-047F-A04C-9DD4-1BF8F8BE4B5C}"/>
              </a:ext>
            </a:extLst>
          </p:cNvPr>
          <p:cNvSpPr/>
          <p:nvPr/>
        </p:nvSpPr>
        <p:spPr>
          <a:xfrm flipH="1">
            <a:off x="9303798" y="3429001"/>
            <a:ext cx="2888202" cy="1373633"/>
          </a:xfrm>
          <a:prstGeom prst="homePlate">
            <a:avLst/>
          </a:prstGeom>
          <a:solidFill>
            <a:srgbClr val="D0E28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لونها ؟</a:t>
            </a:r>
          </a:p>
        </p:txBody>
      </p:sp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99CA7BEF-366D-BD4F-95CA-E430AA6B76FE}"/>
              </a:ext>
            </a:extLst>
          </p:cNvPr>
          <p:cNvSpPr/>
          <p:nvPr/>
        </p:nvSpPr>
        <p:spPr>
          <a:xfrm flipH="1">
            <a:off x="9303798" y="4968838"/>
            <a:ext cx="2888202" cy="1373633"/>
          </a:xfrm>
          <a:prstGeom prst="homePlate">
            <a:avLst/>
          </a:prstGeom>
          <a:solidFill>
            <a:srgbClr val="7F982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78000"/>
                    </a:prstClr>
                  </a:outerShdw>
                </a:effectLst>
              </a:rPr>
              <a:t>حروفها ؟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0FAC9-4117-467D-B995-1B685FCB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1" t="31102" r="35326" b="27536"/>
          <a:stretch/>
        </p:blipFill>
        <p:spPr>
          <a:xfrm rot="21068769">
            <a:off x="2017800" y="768643"/>
            <a:ext cx="4541845" cy="53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5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F58DD12-13EE-4894-9D2B-B17E0CD089D7}"/>
              </a:ext>
            </a:extLst>
          </p:cNvPr>
          <p:cNvGrpSpPr/>
          <p:nvPr/>
        </p:nvGrpSpPr>
        <p:grpSpPr>
          <a:xfrm>
            <a:off x="-743348" y="-177281"/>
            <a:ext cx="9144019" cy="2029972"/>
            <a:chOff x="-743348" y="-177281"/>
            <a:chExt cx="9144019" cy="2029972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A2EB126B-45C8-47E7-B03A-6CD7EB29B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348" y="-177281"/>
              <a:ext cx="9144019" cy="2029972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C9607A-2849-D74B-9100-9DA073586046}"/>
                </a:ext>
              </a:extLst>
            </p:cNvPr>
            <p:cNvSpPr txBox="1"/>
            <p:nvPr/>
          </p:nvSpPr>
          <p:spPr>
            <a:xfrm>
              <a:off x="1890804" y="124805"/>
              <a:ext cx="5645001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latin typeface="Al Nile" pitchFamily="2" charset="0"/>
                  <a:cs typeface="Al Nile" pitchFamily="2" charset="0"/>
                </a:rPr>
                <a:t>من خلال الصور التي أمامي اتعرف على حرفنا الجديد 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109FD3DC-C77A-436E-9931-703E3D64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2260" flipH="1">
            <a:off x="9082902" y="11182"/>
            <a:ext cx="3415490" cy="226732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C9498EB-4A40-5247-A728-880B5E620DF9}"/>
              </a:ext>
            </a:extLst>
          </p:cNvPr>
          <p:cNvSpPr txBox="1"/>
          <p:nvPr/>
        </p:nvSpPr>
        <p:spPr>
          <a:xfrm rot="9972249" flipH="1" flipV="1">
            <a:off x="8806227" y="748656"/>
            <a:ext cx="272745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 dirty="0">
                <a:latin typeface="Al Nile" pitchFamily="2" charset="0"/>
                <a:cs typeface="Al Nile" pitchFamily="2" charset="0"/>
              </a:rPr>
              <a:t>التمهيد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486C68B-EB08-4816-B2C7-2DE1B9401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8" y="684737"/>
            <a:ext cx="5968799" cy="596879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5467D9A-7FF7-48F4-83F1-D13D0B2DD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26" y="3900127"/>
            <a:ext cx="4014886" cy="300002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815220B-C532-4D69-BDE1-C5EE890BA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107" y="1208086"/>
            <a:ext cx="4014886" cy="59386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D26450B-45A0-4E97-BA0B-03259EC86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68" y="2778323"/>
            <a:ext cx="2234132" cy="39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332</Words>
  <Application>Microsoft Office PowerPoint</Application>
  <PresentationFormat>Widescreen</PresentationFormat>
  <Paragraphs>105</Paragraphs>
  <Slides>37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Adobe Arabic</vt:lpstr>
      <vt:lpstr>Al Nile</vt:lpstr>
      <vt:lpstr>Arial</vt:lpstr>
      <vt:lpstr>Calibri</vt:lpstr>
      <vt:lpstr>Calibri Light</vt:lpstr>
      <vt:lpstr>M-Saber</vt:lpstr>
      <vt:lpstr>نسق Office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الهدف الأول : أقرأ و أتعرف الراء بأشكاله : </vt:lpstr>
      <vt:lpstr>الهدف الثاني   :نطق الراء مع المصوتات القصيرة والطويلة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الهدف الرابع : كتابة حرف الراء بأشكاله 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 .</dc:creator>
  <cp:lastModifiedBy>fatma4324@moe.om</cp:lastModifiedBy>
  <cp:revision>117</cp:revision>
  <dcterms:created xsi:type="dcterms:W3CDTF">2020-09-17T04:47:59Z</dcterms:created>
  <dcterms:modified xsi:type="dcterms:W3CDTF">2021-11-06T14:52:39Z</dcterms:modified>
</cp:coreProperties>
</file>