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88" r:id="rId4"/>
    <p:sldId id="289" r:id="rId5"/>
    <p:sldId id="292" r:id="rId6"/>
    <p:sldId id="264" r:id="rId7"/>
    <p:sldId id="293" r:id="rId8"/>
    <p:sldId id="281" r:id="rId9"/>
    <p:sldId id="290" r:id="rId10"/>
    <p:sldId id="286" r:id="rId11"/>
    <p:sldId id="256" r:id="rId12"/>
    <p:sldId id="258" r:id="rId13"/>
    <p:sldId id="269" r:id="rId14"/>
    <p:sldId id="259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0C4"/>
    <a:srgbClr val="D7AE85"/>
    <a:srgbClr val="E08361"/>
    <a:srgbClr val="B1753F"/>
    <a:srgbClr val="794F2C"/>
    <a:srgbClr val="FEAC74"/>
    <a:srgbClr val="FFFFFF"/>
    <a:srgbClr val="FDF14B"/>
    <a:srgbClr val="ED1A91"/>
    <a:srgbClr val="C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1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2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7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1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2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0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5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F326E-B990-4F0D-9D6E-528A5E1B6A0E}" type="datetimeFigureOut">
              <a:rPr lang="en-GB" smtClean="0"/>
              <a:t>09/10/2022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20DB3-0E48-4576-8392-A829E0354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2.xml"/><Relationship Id="rId7" Type="http://schemas.openxmlformats.org/officeDocument/2006/relationships/slide" Target="slide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5.png"/><Relationship Id="rId5" Type="http://schemas.openxmlformats.org/officeDocument/2006/relationships/slide" Target="slide12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slide" Target="slide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pixabay.com/en/stars-shiny-golden-christmas-152191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lipartcotttage.deviantart.com/art/Palm-Tree-441542874" TargetMode="External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hyperlink" Target="https://clipartion.com/free-clipart-24499/" TargetMode="External"/><Relationship Id="rId17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slide" Target="slide1.xml"/><Relationship Id="rId15" Type="http://schemas.openxmlformats.org/officeDocument/2006/relationships/hyperlink" Target="https://clipartion.com/free-clipart-12081/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" Target="slide1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0.png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openxmlformats.org/officeDocument/2006/relationships/image" Target="../media/image35.jp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alm-tree-beach-jungle-palm-leaves-151412/" TargetMode="External"/><Relationship Id="rId13" Type="http://schemas.openxmlformats.org/officeDocument/2006/relationships/image" Target="../media/image46.png"/><Relationship Id="rId18" Type="http://schemas.openxmlformats.org/officeDocument/2006/relationships/hyperlink" Target="https://www.iconfinder.com/icons/3200414/book_holy_islamic_quran_ramadan_religious_icon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hyperlink" Target="https://clipart.info/house-png-clip-art2210-3430" TargetMode="External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hyperlink" Target="http://pixabay.com/en/rabbit-animal-cartoon-pet-farm-30479/" TargetMode="External"/><Relationship Id="rId20" Type="http://schemas.openxmlformats.org/officeDocument/2006/relationships/hyperlink" Target="https://pixabay.com/en/scales-weights-measures-gold-30806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ipartion.com/free-clipart-24499/" TargetMode="External"/><Relationship Id="rId11" Type="http://schemas.openxmlformats.org/officeDocument/2006/relationships/image" Target="../media/image45.png"/><Relationship Id="rId24" Type="http://schemas.openxmlformats.org/officeDocument/2006/relationships/image" Target="../media/image22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slide" Target="slide1.xml"/><Relationship Id="rId10" Type="http://schemas.openxmlformats.org/officeDocument/2006/relationships/hyperlink" Target="https://pixabay.com/en/window-curtains-inside-home-blinds-307166/" TargetMode="External"/><Relationship Id="rId19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hyperlink" Target="https://pixabay.com/en/grapes-vine-vineyard-wine-orchard-1990789/" TargetMode="External"/><Relationship Id="rId22" Type="http://schemas.openxmlformats.org/officeDocument/2006/relationships/hyperlink" Target="https://clipground.com/clip-art-lemon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clipartspub.com/explore/water-clipart-river/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96716" y="549177"/>
            <a:ext cx="2195284" cy="2048631"/>
            <a:chOff x="9584871" y="1028700"/>
            <a:chExt cx="2195284" cy="2048631"/>
          </a:xfrm>
        </p:grpSpPr>
        <p:pic>
          <p:nvPicPr>
            <p:cNvPr id="2050" name="Picture 2" descr="https://lh5.googleusercontent.com/eR_tIbnIrXWG3kY3V26zQBlQrQZrhZptIHfJZ0qbCK9-Yvg6I9WR38eatUwSsi2w_kOsc64v3qNTlp0eUInCR5bBP1pOctbS0Nz0QKGscxMS7PTKUw_OlShjtL-n9UbHQAZG1qxcuq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871" y="1028700"/>
              <a:ext cx="2195284" cy="204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hlinkClick r:id="rId3" action="ppaction://hlinksldjump"/>
            </p:cNvPr>
            <p:cNvSpPr txBox="1"/>
            <p:nvPr/>
          </p:nvSpPr>
          <p:spPr>
            <a:xfrm>
              <a:off x="10309654" y="1575961"/>
              <a:ext cx="74571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قصة</a:t>
              </a:r>
            </a:p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الحرف</a:t>
              </a:r>
              <a:endParaRPr lang="en-GB" sz="28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45074" y="2164641"/>
            <a:ext cx="2195284" cy="2048631"/>
            <a:chOff x="9584871" y="1028700"/>
            <a:chExt cx="2195284" cy="2048631"/>
          </a:xfrm>
        </p:grpSpPr>
        <p:pic>
          <p:nvPicPr>
            <p:cNvPr id="8" name="Picture 2" descr="https://lh5.googleusercontent.com/eR_tIbnIrXWG3kY3V26zQBlQrQZrhZptIHfJZ0qbCK9-Yvg6I9WR38eatUwSsi2w_kOsc64v3qNTlp0eUInCR5bBP1pOctbS0Nz0QKGscxMS7PTKUw_OlShjtL-n9UbHQAZG1qxcuq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871" y="1028700"/>
              <a:ext cx="2195284" cy="204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5" action="ppaction://hlinksldjump"/>
            </p:cNvPr>
            <p:cNvSpPr txBox="1"/>
            <p:nvPr/>
          </p:nvSpPr>
          <p:spPr>
            <a:xfrm>
              <a:off x="10154965" y="1575961"/>
              <a:ext cx="105509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طريقة كتابة</a:t>
              </a:r>
            </a:p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الحرف</a:t>
              </a:r>
              <a:endParaRPr lang="en-GB" sz="28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38618" y="757416"/>
            <a:ext cx="2195284" cy="2048631"/>
            <a:chOff x="9584871" y="1028700"/>
            <a:chExt cx="2195284" cy="2048631"/>
          </a:xfrm>
        </p:grpSpPr>
        <p:pic>
          <p:nvPicPr>
            <p:cNvPr id="11" name="Picture 2" descr="https://lh5.googleusercontent.com/eR_tIbnIrXWG3kY3V26zQBlQrQZrhZptIHfJZ0qbCK9-Yvg6I9WR38eatUwSsi2w_kOsc64v3qNTlp0eUInCR5bBP1pOctbS0Nz0QKGscxMS7PTKUw_OlShjtL-n9UbHQAZG1qxcuq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871" y="1028700"/>
              <a:ext cx="2195284" cy="204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hlinkClick r:id="rId6" action="ppaction://hlinksldjump"/>
            </p:cNvPr>
            <p:cNvSpPr txBox="1"/>
            <p:nvPr/>
          </p:nvSpPr>
          <p:spPr>
            <a:xfrm>
              <a:off x="10141341" y="1575961"/>
              <a:ext cx="108234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كلمات يوجد</a:t>
              </a:r>
            </a:p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بها الحرف</a:t>
              </a:r>
              <a:endParaRPr lang="en-GB" sz="28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70401" y="2236849"/>
            <a:ext cx="2195284" cy="2048631"/>
            <a:chOff x="9584871" y="1028700"/>
            <a:chExt cx="2195284" cy="2048631"/>
          </a:xfrm>
        </p:grpSpPr>
        <p:pic>
          <p:nvPicPr>
            <p:cNvPr id="14" name="Picture 2" descr="https://lh5.googleusercontent.com/eR_tIbnIrXWG3kY3V26zQBlQrQZrhZptIHfJZ0qbCK9-Yvg6I9WR38eatUwSsi2w_kOsc64v3qNTlp0eUInCR5bBP1pOctbS0Nz0QKGscxMS7PTKUw_OlShjtL-n9UbHQAZG1qxcuq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871" y="1028700"/>
              <a:ext cx="2195284" cy="204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>
              <a:off x="10176605" y="1575961"/>
              <a:ext cx="101181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نشاط تمييز</a:t>
              </a:r>
            </a:p>
            <a:p>
              <a:pPr algn="ctr"/>
              <a:r>
                <a:rPr lang="ar-SA" sz="28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الحرف</a:t>
              </a:r>
              <a:endParaRPr lang="en-GB" sz="28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27094" y="725428"/>
            <a:ext cx="2195284" cy="2048631"/>
            <a:chOff x="9584871" y="1028700"/>
            <a:chExt cx="2195284" cy="2048631"/>
          </a:xfrm>
        </p:grpSpPr>
        <p:pic>
          <p:nvPicPr>
            <p:cNvPr id="17" name="Picture 2" descr="https://lh5.googleusercontent.com/eR_tIbnIrXWG3kY3V26zQBlQrQZrhZptIHfJZ0qbCK9-Yvg6I9WR38eatUwSsi2w_kOsc64v3qNTlp0eUInCR5bBP1pOctbS0Nz0QKGscxMS7PTKUw_OlShjtL-n9UbHQAZG1qxcuq4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871" y="1028700"/>
              <a:ext cx="2195284" cy="204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hlinkClick r:id="rId8" action="ppaction://hlinksldjump"/>
            </p:cNvPr>
            <p:cNvSpPr txBox="1"/>
            <p:nvPr/>
          </p:nvSpPr>
          <p:spPr>
            <a:xfrm>
              <a:off x="10176417" y="1575961"/>
              <a:ext cx="9877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نشاط تمييز</a:t>
              </a:r>
            </a:p>
            <a:p>
              <a:pPr algn="ctr"/>
              <a:r>
                <a:rPr lang="ar-SA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صور الحرف</a:t>
              </a:r>
              <a:endParaRPr lang="en-GB" sz="24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24990" y="2252508"/>
            <a:ext cx="2195284" cy="2048631"/>
            <a:chOff x="9584871" y="1028700"/>
            <a:chExt cx="2195284" cy="2048631"/>
          </a:xfrm>
        </p:grpSpPr>
        <p:pic>
          <p:nvPicPr>
            <p:cNvPr id="20" name="Picture 2" descr="https://lh5.googleusercontent.com/eR_tIbnIrXWG3kY3V26zQBlQrQZrhZptIHfJZ0qbCK9-Yvg6I9WR38eatUwSsi2w_kOsc64v3qNTlp0eUInCR5bBP1pOctbS0Nz0QKGscxMS7PTKUw_OlShjtL-n9UbHQAZG1qxcuq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871" y="1028700"/>
              <a:ext cx="2195284" cy="204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hlinkClick r:id="rId9" action="ppaction://hlinksldjump"/>
            </p:cNvPr>
            <p:cNvSpPr txBox="1"/>
            <p:nvPr/>
          </p:nvSpPr>
          <p:spPr>
            <a:xfrm>
              <a:off x="10161472" y="1637516"/>
              <a:ext cx="10406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نشاط تمييز</a:t>
              </a:r>
            </a:p>
            <a:p>
              <a:pPr algn="ctr"/>
              <a:r>
                <a:rPr lang="ar-SA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كلمات الحرف</a:t>
              </a:r>
              <a:endParaRPr lang="en-GB" sz="24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1676" y="3851302"/>
            <a:ext cx="1863734" cy="29318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1" y="-301855"/>
            <a:ext cx="4948892" cy="14118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24" y="-343283"/>
            <a:ext cx="4948892" cy="141188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E7C8E3-5D92-4CF1-AFF3-9559C0145605}"/>
              </a:ext>
            </a:extLst>
          </p:cNvPr>
          <p:cNvSpPr/>
          <p:nvPr/>
        </p:nvSpPr>
        <p:spPr>
          <a:xfrm>
            <a:off x="5927750" y="1536374"/>
            <a:ext cx="217559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7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ن</a:t>
            </a:r>
            <a:endParaRPr lang="en-US" sz="23900" b="1" cap="none" spc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13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9"/>
          <a:stretch/>
        </p:blipFill>
        <p:spPr>
          <a:xfrm>
            <a:off x="-365072" y="4254759"/>
            <a:ext cx="12557072" cy="2603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96502" y="365989"/>
            <a:ext cx="68339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رأوا في السماء ليلاً؟</a:t>
            </a:r>
            <a:endParaRPr lang="en-US" sz="6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6670" y="2251779"/>
            <a:ext cx="2307721" cy="3962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99000" y="5956217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00" dirty="0"/>
              <a:t>اضغط على الصورة لتظهر الإجابة</a:t>
            </a:r>
            <a:endParaRPr lang="en-GB" sz="1100" dirty="0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08BD68E-D514-4225-A456-529A1F420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" y="5534956"/>
            <a:ext cx="942445" cy="812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07739F-64CD-45B8-8AB3-1385AA57D182}"/>
              </a:ext>
            </a:extLst>
          </p:cNvPr>
          <p:cNvSpPr/>
          <p:nvPr/>
        </p:nvSpPr>
        <p:spPr>
          <a:xfrm>
            <a:off x="3889614" y="2531288"/>
            <a:ext cx="13708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جوم</a:t>
            </a:r>
            <a:endParaRPr lang="en-US" sz="6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49B6F0F7-8ED4-40D6-9C11-262057E2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 bwMode="auto">
          <a:xfrm>
            <a:off x="5392582" y="1929798"/>
            <a:ext cx="2100776" cy="221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04157" y="-16665"/>
            <a:ext cx="5594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>
                <a:latin typeface="Sigmar One" panose="00000500000000000000" pitchFamily="2" charset="0"/>
                <a:cs typeface="Arabic Typesetting" panose="03020402040406030203" pitchFamily="66" charset="-78"/>
              </a:rPr>
              <a:t>هل تستطيع أن تجد الصور التي تبدأ بحرف </a:t>
            </a:r>
            <a:r>
              <a:rPr lang="ar-SA" sz="5400" dirty="0">
                <a:solidFill>
                  <a:srgbClr val="FF0000"/>
                </a:solidFill>
                <a:latin typeface="Sigmar One" panose="00000500000000000000" pitchFamily="2" charset="0"/>
                <a:cs typeface="Arabic Typesetting" panose="03020402040406030203" pitchFamily="66" charset="-78"/>
              </a:rPr>
              <a:t>ن</a:t>
            </a:r>
            <a:r>
              <a:rPr lang="ar-SA" sz="5400" dirty="0">
                <a:latin typeface="Sigmar One" panose="00000500000000000000" pitchFamily="2" charset="0"/>
                <a:cs typeface="Arabic Typesetting" panose="03020402040406030203" pitchFamily="66" charset="-78"/>
              </a:rPr>
              <a:t> </a:t>
            </a:r>
            <a:r>
              <a:rPr lang="ar-SA" sz="4000" dirty="0">
                <a:latin typeface="Sigmar One" panose="00000500000000000000" pitchFamily="2" charset="0"/>
                <a:cs typeface="Arabic Typesetting" panose="03020402040406030203" pitchFamily="66" charset="-78"/>
              </a:rPr>
              <a:t>؟</a:t>
            </a:r>
            <a:endParaRPr lang="en-GB" sz="4000" dirty="0">
              <a:latin typeface="Sigmar One" panose="00000500000000000000" pitchFamily="2" charset="0"/>
              <a:cs typeface="Arabic Typesetting" panose="03020402040406030203" pitchFamily="66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86F35A-BA38-4CC9-AB65-17F10C691F88}"/>
              </a:ext>
            </a:extLst>
          </p:cNvPr>
          <p:cNvSpPr/>
          <p:nvPr/>
        </p:nvSpPr>
        <p:spPr>
          <a:xfrm>
            <a:off x="0" y="5482760"/>
            <a:ext cx="12192000" cy="1446245"/>
          </a:xfrm>
          <a:prstGeom prst="rect">
            <a:avLst/>
          </a:prstGeom>
          <a:solidFill>
            <a:srgbClr val="9D9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B292CB-B9E0-4756-8A05-518184405BAA}"/>
              </a:ext>
            </a:extLst>
          </p:cNvPr>
          <p:cNvSpPr/>
          <p:nvPr/>
        </p:nvSpPr>
        <p:spPr>
          <a:xfrm>
            <a:off x="0" y="5347620"/>
            <a:ext cx="12192000" cy="242596"/>
          </a:xfrm>
          <a:prstGeom prst="rect">
            <a:avLst/>
          </a:prstGeom>
          <a:solidFill>
            <a:srgbClr val="59535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" descr="https://lh4.googleusercontent.com/ivBufCn3uRKFrolT5ALD3VDUUSBUZbeMvjz2H5eBmzxJ2itW3s8oW2FBcsTERat4vUz0a8s4McffmD6dndXNH_zjuf-x5UyZC0aptaSe2kFd6Z55TOACcI8MgUTwbkBrMamY3mkaoCA">
            <a:extLst>
              <a:ext uri="{FF2B5EF4-FFF2-40B4-BE49-F238E27FC236}">
                <a16:creationId xmlns:a16="http://schemas.microsoft.com/office/drawing/2014/main" id="{35901C5A-E5BB-449C-BC26-445EB394A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8"/>
          <a:stretch/>
        </p:blipFill>
        <p:spPr bwMode="auto">
          <a:xfrm>
            <a:off x="5847183" y="643811"/>
            <a:ext cx="6344817" cy="606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3AA7306-0CB5-4E95-B24B-3694FD89D50A}"/>
              </a:ext>
            </a:extLst>
          </p:cNvPr>
          <p:cNvSpPr txBox="1"/>
          <p:nvPr/>
        </p:nvSpPr>
        <p:spPr>
          <a:xfrm>
            <a:off x="8397474" y="1189967"/>
            <a:ext cx="526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Arabic Typesetting" panose="03020402040406030203" pitchFamily="66" charset="-78"/>
              </a:rPr>
              <a:t>ن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C838BE4A-A51E-425A-AA56-D6950052C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" y="5534956"/>
            <a:ext cx="942445" cy="812107"/>
          </a:xfrm>
          <a:prstGeom prst="rect">
            <a:avLst/>
          </a:prstGeom>
        </p:spPr>
      </p:pic>
      <p:pic>
        <p:nvPicPr>
          <p:cNvPr id="27" name="عصفور باللوحة">
            <a:extLst>
              <a:ext uri="{FF2B5EF4-FFF2-40B4-BE49-F238E27FC236}">
                <a16:creationId xmlns:a16="http://schemas.microsoft.com/office/drawing/2014/main" id="{5D36D239-3E82-4308-A6D0-5C6D2A28E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7353903" y="2607847"/>
            <a:ext cx="802688" cy="1166700"/>
          </a:xfrm>
          <a:prstGeom prst="rect">
            <a:avLst/>
          </a:prstGeom>
        </p:spPr>
      </p:pic>
      <p:pic>
        <p:nvPicPr>
          <p:cNvPr id="28" name="عنكبوت باللوحة">
            <a:extLst>
              <a:ext uri="{FF2B5EF4-FFF2-40B4-BE49-F238E27FC236}">
                <a16:creationId xmlns:a16="http://schemas.microsoft.com/office/drawing/2014/main" id="{E5D43D04-EE26-4FA8-842B-97A41B2ACF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383" y="1528404"/>
            <a:ext cx="1245506" cy="840215"/>
          </a:xfrm>
          <a:prstGeom prst="rect">
            <a:avLst/>
          </a:prstGeom>
        </p:spPr>
      </p:pic>
      <p:pic>
        <p:nvPicPr>
          <p:cNvPr id="29" name="عنكبوت">
            <a:extLst>
              <a:ext uri="{FF2B5EF4-FFF2-40B4-BE49-F238E27FC236}">
                <a16:creationId xmlns:a16="http://schemas.microsoft.com/office/drawing/2014/main" id="{3060FFFE-53BC-4E6A-8BCA-57768C5A9C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77" y="1268654"/>
            <a:ext cx="1245506" cy="840215"/>
          </a:xfrm>
          <a:prstGeom prst="rect">
            <a:avLst/>
          </a:prstGeom>
        </p:spPr>
      </p:pic>
      <p:pic>
        <p:nvPicPr>
          <p:cNvPr id="30" name="عصفور">
            <a:extLst>
              <a:ext uri="{FF2B5EF4-FFF2-40B4-BE49-F238E27FC236}">
                <a16:creationId xmlns:a16="http://schemas.microsoft.com/office/drawing/2014/main" id="{7C2781BD-42F5-405B-9AF7-CEEBBEEFDB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900075" y="1052400"/>
            <a:ext cx="991272" cy="1440805"/>
          </a:xfrm>
          <a:prstGeom prst="rect">
            <a:avLst/>
          </a:prstGeom>
        </p:spPr>
      </p:pic>
      <p:pic>
        <p:nvPicPr>
          <p:cNvPr id="31" name="عربة">
            <a:extLst>
              <a:ext uri="{FF2B5EF4-FFF2-40B4-BE49-F238E27FC236}">
                <a16:creationId xmlns:a16="http://schemas.microsoft.com/office/drawing/2014/main" id="{F2285C94-40BA-4666-A6D5-215CB9706F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4397900" y="3215129"/>
            <a:ext cx="1220887" cy="1224958"/>
          </a:xfrm>
          <a:prstGeom prst="rect">
            <a:avLst/>
          </a:prstGeom>
        </p:spPr>
      </p:pic>
      <p:pic>
        <p:nvPicPr>
          <p:cNvPr id="32" name="عربة باللوحة">
            <a:extLst>
              <a:ext uri="{FF2B5EF4-FFF2-40B4-BE49-F238E27FC236}">
                <a16:creationId xmlns:a16="http://schemas.microsoft.com/office/drawing/2014/main" id="{83B3BF06-372E-44C7-98A5-3F6B0AC5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9019591" y="2796793"/>
            <a:ext cx="1039687" cy="1043153"/>
          </a:xfrm>
          <a:prstGeom prst="rect">
            <a:avLst/>
          </a:prstGeom>
        </p:spPr>
      </p:pic>
      <p:pic>
        <p:nvPicPr>
          <p:cNvPr id="35" name="عنب باللوحة">
            <a:extLst>
              <a:ext uri="{FF2B5EF4-FFF2-40B4-BE49-F238E27FC236}">
                <a16:creationId xmlns:a16="http://schemas.microsoft.com/office/drawing/2014/main" id="{78022C8D-D6E2-489A-AA22-C037B44099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9206344" y="1581815"/>
            <a:ext cx="1101890" cy="668996"/>
          </a:xfrm>
          <a:prstGeom prst="rect">
            <a:avLst/>
          </a:prstGeom>
        </p:spPr>
      </p:pic>
      <p:pic>
        <p:nvPicPr>
          <p:cNvPr id="36" name="عنب">
            <a:extLst>
              <a:ext uri="{FF2B5EF4-FFF2-40B4-BE49-F238E27FC236}">
                <a16:creationId xmlns:a16="http://schemas.microsoft.com/office/drawing/2014/main" id="{9A6C9021-B9C4-4ABE-94FC-0966F77938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 rot="10965562" flipV="1">
            <a:off x="624097" y="3292996"/>
            <a:ext cx="1262530" cy="766526"/>
          </a:xfrm>
          <a:prstGeom prst="rect">
            <a:avLst/>
          </a:prstGeom>
        </p:spPr>
      </p:pic>
      <p:pic>
        <p:nvPicPr>
          <p:cNvPr id="37" name="بيت">
            <a:extLst>
              <a:ext uri="{FF2B5EF4-FFF2-40B4-BE49-F238E27FC236}">
                <a16:creationId xmlns:a16="http://schemas.microsoft.com/office/drawing/2014/main" id="{CDA30DB1-3507-4AC0-9152-CE990D68A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7080" y="2783285"/>
            <a:ext cx="1315758" cy="8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lh5.googleusercontent.com/XesNE3IZ5M1f_TIWpULUMYERgPKuZJqFZN8IoAMHmbXXW6QvxV6BiRZ1C-WyPbdl3MAD4Cl0MbHEyHqNnurtdnSseBigxHjNHG0KIcVfpOzhucCrca1bqEnjf3iIJLMMeOTxoxuK3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34" y="173255"/>
            <a:ext cx="7228257" cy="45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0" y="3863860"/>
            <a:ext cx="942445" cy="812107"/>
          </a:xfrm>
          <a:prstGeom prst="rect">
            <a:avLst/>
          </a:prstGeom>
        </p:spPr>
      </p:pic>
      <p:pic>
        <p:nvPicPr>
          <p:cNvPr id="2" name="حرف النون _ تعليم كتابة النون بالحركات للاطفال  -  تعلم الحروف العربية مع زكريا">
            <a:hlinkClick r:id="" action="ppaction://media"/>
            <a:extLst>
              <a:ext uri="{FF2B5EF4-FFF2-40B4-BE49-F238E27FC236}">
                <a16:creationId xmlns:a16="http://schemas.microsoft.com/office/drawing/2014/main" id="{169F82C2-EA66-4835-96B9-0D1CF6A9AB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896" end="106698.04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4961" y="420146"/>
            <a:ext cx="6421120" cy="3859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4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04F3504-EBE4-4EB5-A03D-2FC4B5F58B82}"/>
              </a:ext>
            </a:extLst>
          </p:cNvPr>
          <p:cNvSpPr/>
          <p:nvPr/>
        </p:nvSpPr>
        <p:spPr>
          <a:xfrm>
            <a:off x="3418826" y="60492"/>
            <a:ext cx="54537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أوجد النجوم التي </a:t>
            </a:r>
            <a:r>
              <a:rPr lang="ar-A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AE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حوي حرف </a:t>
            </a:r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>
            <a:hlinkClick r:id="rId5" action="ppaction://hlinksldjump"/>
            <a:extLst>
              <a:ext uri="{FF2B5EF4-FFF2-40B4-BE49-F238E27FC236}">
                <a16:creationId xmlns:a16="http://schemas.microsoft.com/office/drawing/2014/main" id="{CD64F95F-8E36-40E2-9C57-D22AE50BAC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5" y="332508"/>
            <a:ext cx="942445" cy="812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A05D5B-D623-4DFB-A071-2E3F0E974BE0}"/>
              </a:ext>
            </a:extLst>
          </p:cNvPr>
          <p:cNvSpPr/>
          <p:nvPr/>
        </p:nvSpPr>
        <p:spPr>
          <a:xfrm>
            <a:off x="10282473" y="738561"/>
            <a:ext cx="1371600" cy="128214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ن</a:t>
            </a:r>
            <a:endParaRPr lang="ar-AE" sz="36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542E0C-7D69-4B3B-942D-096B017A198B}"/>
              </a:ext>
            </a:extLst>
          </p:cNvPr>
          <p:cNvSpPr/>
          <p:nvPr/>
        </p:nvSpPr>
        <p:spPr>
          <a:xfrm>
            <a:off x="9730845" y="2750014"/>
            <a:ext cx="1371600" cy="1282148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م</a:t>
            </a:r>
            <a:endParaRPr lang="ar-AE" sz="36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ABDC2C-E995-4CA3-9544-099B1082EAEB}"/>
              </a:ext>
            </a:extLst>
          </p:cNvPr>
          <p:cNvSpPr/>
          <p:nvPr/>
        </p:nvSpPr>
        <p:spPr>
          <a:xfrm>
            <a:off x="7164452" y="2883964"/>
            <a:ext cx="1371600" cy="1282148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ن</a:t>
            </a:r>
            <a:endParaRPr lang="ar-AE" sz="36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4436D5-C76D-4F26-8D2A-3FDBBBA05B0D}"/>
              </a:ext>
            </a:extLst>
          </p:cNvPr>
          <p:cNvSpPr/>
          <p:nvPr/>
        </p:nvSpPr>
        <p:spPr>
          <a:xfrm>
            <a:off x="2733026" y="1185097"/>
            <a:ext cx="1371600" cy="1282148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ن</a:t>
            </a:r>
            <a:endParaRPr lang="ar-AE" sz="36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2DDE9D-6D2E-4E2C-BD24-19B6D6702DD9}"/>
              </a:ext>
            </a:extLst>
          </p:cNvPr>
          <p:cNvSpPr/>
          <p:nvPr/>
        </p:nvSpPr>
        <p:spPr>
          <a:xfrm>
            <a:off x="7552720" y="1095759"/>
            <a:ext cx="1371600" cy="1282148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ن</a:t>
            </a:r>
            <a:endParaRPr lang="ar-AE" sz="36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A5ABD5-9E3F-4EFE-8761-4C1040C52868}"/>
              </a:ext>
            </a:extLst>
          </p:cNvPr>
          <p:cNvSpPr/>
          <p:nvPr/>
        </p:nvSpPr>
        <p:spPr>
          <a:xfrm>
            <a:off x="695787" y="2883964"/>
            <a:ext cx="1371600" cy="128214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ن</a:t>
            </a:r>
            <a:endParaRPr lang="ar-AE" sz="36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A4A823-86A4-41F4-AF93-76A45122108C}"/>
              </a:ext>
            </a:extLst>
          </p:cNvPr>
          <p:cNvSpPr/>
          <p:nvPr/>
        </p:nvSpPr>
        <p:spPr>
          <a:xfrm>
            <a:off x="3244319" y="2961345"/>
            <a:ext cx="1371600" cy="1282148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ل</a:t>
            </a:r>
            <a:endParaRPr lang="ar-A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81599" y="596423"/>
            <a:ext cx="3310401" cy="4093996"/>
            <a:chOff x="8881599" y="433137"/>
            <a:chExt cx="3310401" cy="4093996"/>
          </a:xfrm>
        </p:grpSpPr>
        <p:pic>
          <p:nvPicPr>
            <p:cNvPr id="4098" name="Picture 2" descr="https://lh4.googleusercontent.com/jvoH-CwtAp3oPbYoDIJp1XrKUnw52ajzQ9tXvHHNVkkbZBszLA1jeQRvO21gePv-eAf2JgIoJHUghRFIhP2m9xDxXxNtxMXp6SowA2h5DC9zXXoSF7mpn-X5kpq5V16nus6ZiCWYG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599" y="433137"/>
              <a:ext cx="3310401" cy="409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048618" y="707570"/>
              <a:ext cx="2577326" cy="3646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95926" y="596423"/>
            <a:ext cx="3310401" cy="4093996"/>
            <a:chOff x="8881599" y="433137"/>
            <a:chExt cx="3310401" cy="4093996"/>
          </a:xfrm>
        </p:grpSpPr>
        <p:pic>
          <p:nvPicPr>
            <p:cNvPr id="16" name="Picture 2" descr="https://lh4.googleusercontent.com/jvoH-CwtAp3oPbYoDIJp1XrKUnw52ajzQ9tXvHHNVkkbZBszLA1jeQRvO21gePv-eAf2JgIoJHUghRFIhP2m9xDxXxNtxMXp6SowA2h5DC9zXXoSF7mpn-X5kpq5V16nus6ZiCWYG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599" y="433137"/>
              <a:ext cx="3310401" cy="409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9048618" y="707570"/>
              <a:ext cx="2577326" cy="3646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 bwMode="auto">
          <a:xfrm>
            <a:off x="10275669" y="1012941"/>
            <a:ext cx="1088869" cy="10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 bwMode="auto">
          <a:xfrm>
            <a:off x="10429557" y="3198546"/>
            <a:ext cx="1015238" cy="12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 bwMode="auto">
          <a:xfrm>
            <a:off x="9114695" y="2157116"/>
            <a:ext cx="1208231" cy="10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10253" y="596423"/>
            <a:ext cx="3310401" cy="4093996"/>
            <a:chOff x="8881599" y="433137"/>
            <a:chExt cx="3310401" cy="4093996"/>
          </a:xfrm>
        </p:grpSpPr>
        <p:pic>
          <p:nvPicPr>
            <p:cNvPr id="19" name="Picture 2" descr="https://lh4.googleusercontent.com/jvoH-CwtAp3oPbYoDIJp1XrKUnw52ajzQ9tXvHHNVkkbZBszLA1jeQRvO21gePv-eAf2JgIoJHUghRFIhP2m9xDxXxNtxMXp6SowA2h5DC9zXXoSF7mpn-X5kpq5V16nus6ZiCWYG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599" y="433137"/>
              <a:ext cx="3310401" cy="409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9048618" y="707570"/>
              <a:ext cx="2577326" cy="3646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9445091" y="174788"/>
            <a:ext cx="18357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بداية الكلمة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47233" y="174788"/>
            <a:ext cx="18838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وسط الكلمة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4792" y="174788"/>
            <a:ext cx="17684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آخر الكلمة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2148" y="1167484"/>
            <a:ext cx="821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400" dirty="0">
                <a:solidFill>
                  <a:srgbClr val="FF0000"/>
                </a:solidFill>
              </a:rPr>
              <a:t>ن</a:t>
            </a:r>
            <a:r>
              <a:rPr lang="ar-SA" sz="4400" dirty="0"/>
              <a:t>مر</a:t>
            </a:r>
            <a:endParaRPr lang="en-GB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10287695" y="2326448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800" dirty="0">
                <a:solidFill>
                  <a:srgbClr val="FF0000"/>
                </a:solidFill>
              </a:rPr>
              <a:t>ن</a:t>
            </a:r>
            <a:r>
              <a:rPr lang="ar-SA" sz="4800" dirty="0"/>
              <a:t>افذة</a:t>
            </a:r>
            <a:endParaRPr lang="en-GB" sz="4000" dirty="0"/>
          </a:p>
        </p:txBody>
      </p:sp>
      <p:sp>
        <p:nvSpPr>
          <p:cNvPr id="26" name="TextBox 25"/>
          <p:cNvSpPr txBox="1"/>
          <p:nvPr/>
        </p:nvSpPr>
        <p:spPr>
          <a:xfrm>
            <a:off x="9485678" y="3668082"/>
            <a:ext cx="9492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400" dirty="0">
                <a:solidFill>
                  <a:srgbClr val="FF0000"/>
                </a:solidFill>
              </a:rPr>
              <a:t>ن</a:t>
            </a:r>
            <a:r>
              <a:rPr lang="ar-SA" sz="4400" dirty="0"/>
              <a:t>خلة</a:t>
            </a:r>
            <a:endParaRPr lang="en-GB" sz="4000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 bwMode="auto">
          <a:xfrm>
            <a:off x="6071317" y="1061586"/>
            <a:ext cx="1199165" cy="11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 bwMode="auto">
          <a:xfrm rot="21404545">
            <a:off x="5944389" y="3230719"/>
            <a:ext cx="1155451" cy="11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/>
        </p:blipFill>
        <p:spPr bwMode="auto">
          <a:xfrm rot="21389718">
            <a:off x="5069707" y="2163290"/>
            <a:ext cx="745428" cy="10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038426" y="1382478"/>
            <a:ext cx="1021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000" dirty="0"/>
              <a:t>م</a:t>
            </a:r>
            <a:r>
              <a:rPr lang="ar-SA" sz="4000" dirty="0">
                <a:solidFill>
                  <a:srgbClr val="FF0000"/>
                </a:solidFill>
              </a:rPr>
              <a:t>ن</a:t>
            </a:r>
            <a:r>
              <a:rPr lang="ar-SA" sz="4000" dirty="0"/>
              <a:t>زل</a:t>
            </a:r>
            <a:endParaRPr lang="en-GB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5867486" y="2453942"/>
            <a:ext cx="1117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400" dirty="0"/>
              <a:t>أر</a:t>
            </a:r>
            <a:r>
              <a:rPr lang="ar-SA" sz="4400" dirty="0">
                <a:solidFill>
                  <a:srgbClr val="FF0000"/>
                </a:solidFill>
              </a:rPr>
              <a:t>ن</a:t>
            </a:r>
            <a:r>
              <a:rPr lang="ar-SA" sz="4400" dirty="0"/>
              <a:t>ب</a:t>
            </a:r>
            <a:endParaRPr lang="en-GB" sz="4400" dirty="0"/>
          </a:p>
        </p:txBody>
      </p:sp>
      <p:sp>
        <p:nvSpPr>
          <p:cNvPr id="32" name="TextBox 31"/>
          <p:cNvSpPr txBox="1"/>
          <p:nvPr/>
        </p:nvSpPr>
        <p:spPr>
          <a:xfrm>
            <a:off x="4914853" y="3494080"/>
            <a:ext cx="10214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400" dirty="0"/>
              <a:t>ع</a:t>
            </a:r>
            <a:r>
              <a:rPr lang="ar-SA" sz="4400" dirty="0">
                <a:solidFill>
                  <a:srgbClr val="FF0000"/>
                </a:solidFill>
              </a:rPr>
              <a:t>ن</a:t>
            </a:r>
            <a:r>
              <a:rPr lang="ar-SA" sz="4400" dirty="0"/>
              <a:t>ب</a:t>
            </a:r>
            <a:endParaRPr lang="en-GB" sz="4400" dirty="0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/>
          <a:stretch/>
        </p:blipFill>
        <p:spPr bwMode="auto">
          <a:xfrm>
            <a:off x="1894912" y="1277799"/>
            <a:ext cx="932532" cy="9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 bwMode="auto">
          <a:xfrm>
            <a:off x="1839222" y="3278745"/>
            <a:ext cx="1053987" cy="103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l="-12164" r="-2642"/>
          <a:stretch/>
        </p:blipFill>
        <p:spPr bwMode="auto">
          <a:xfrm>
            <a:off x="477272" y="2177999"/>
            <a:ext cx="1225749" cy="93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88117" y="1306203"/>
            <a:ext cx="1024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400" dirty="0"/>
              <a:t>قرآ</a:t>
            </a:r>
            <a:r>
              <a:rPr lang="ar-SA" sz="4400" dirty="0">
                <a:solidFill>
                  <a:srgbClr val="FF0000"/>
                </a:solidFill>
              </a:rPr>
              <a:t>ن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87145" y="2395609"/>
            <a:ext cx="1107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000" dirty="0"/>
              <a:t>ليمو</a:t>
            </a:r>
            <a:r>
              <a:rPr lang="ar-SA" sz="4000" dirty="0">
                <a:solidFill>
                  <a:srgbClr val="FF0000"/>
                </a:solidFill>
              </a:rPr>
              <a:t>ن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7364" y="3555635"/>
            <a:ext cx="1136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000" dirty="0"/>
              <a:t>ميزا</a:t>
            </a:r>
            <a:r>
              <a:rPr lang="ar-SA" sz="4000" dirty="0">
                <a:solidFill>
                  <a:srgbClr val="FF0000"/>
                </a:solidFill>
              </a:rPr>
              <a:t>ن</a:t>
            </a: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5" y="5505671"/>
            <a:ext cx="942445" cy="812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3602" y="4674761"/>
            <a:ext cx="2193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200" dirty="0">
                <a:solidFill>
                  <a:schemeClr val="bg1"/>
                </a:solidFill>
              </a:rPr>
              <a:t>اضغط على الجمل لتظهر الصور الكلمات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30" grpId="0"/>
      <p:bldP spid="31" grpId="0"/>
      <p:bldP spid="32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80" y="4618776"/>
            <a:ext cx="2249619" cy="224961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111490"/>
              </p:ext>
            </p:extLst>
          </p:nvPr>
        </p:nvGraphicFramePr>
        <p:xfrm>
          <a:off x="3051672" y="1542363"/>
          <a:ext cx="6499952" cy="45609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49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9229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كلمات</a:t>
                      </a:r>
                      <a:r>
                        <a:rPr lang="ar-SA" sz="2800" baseline="0" dirty="0">
                          <a:solidFill>
                            <a:schemeClr val="tx1"/>
                          </a:solidFill>
                        </a:rPr>
                        <a:t> لا تحوي حرف ن</a:t>
                      </a:r>
                      <a:endParaRPr lang="ar-SA" sz="1800" baseline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SA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كلمات</a:t>
                      </a:r>
                      <a:r>
                        <a:rPr lang="ar-SA" sz="2800" baseline="0" dirty="0">
                          <a:solidFill>
                            <a:schemeClr val="tx1"/>
                          </a:solidFill>
                        </a:rPr>
                        <a:t> تحوي حرف ن</a:t>
                      </a:r>
                    </a:p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2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22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22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249639" y="2041867"/>
            <a:ext cx="1042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نوح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24711" y="2877364"/>
            <a:ext cx="1042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نوح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6465" y="2877364"/>
            <a:ext cx="1042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أنف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45246" y="3936773"/>
            <a:ext cx="1042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أنف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0773" y="5586423"/>
            <a:ext cx="990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لون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03944" y="5124758"/>
            <a:ext cx="990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لون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1105" y="4157111"/>
            <a:ext cx="1056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ورد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0379" y="1745506"/>
            <a:ext cx="1095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موز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52633" y="3339029"/>
            <a:ext cx="772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قط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79823" y="2777582"/>
            <a:ext cx="1095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موز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95019" y="3936773"/>
            <a:ext cx="772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قط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2347" y="5124758"/>
            <a:ext cx="1056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ورد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5" y="5963179"/>
            <a:ext cx="942445" cy="8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22"/>
          <p:cNvSpPr txBox="1">
            <a:spLocks noChangeArrowheads="1"/>
          </p:cNvSpPr>
          <p:nvPr/>
        </p:nvSpPr>
        <p:spPr bwMode="auto">
          <a:xfrm>
            <a:off x="730683" y="0"/>
            <a:ext cx="107306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sz="4800" dirty="0">
                <a:latin typeface="ISOCTEUR" pitchFamily="49" charset="0"/>
                <a:ea typeface="Arial Unicode MS" panose="020B0604020202020204" pitchFamily="34" charset="-128"/>
              </a:rPr>
              <a:t>ذهبت </a:t>
            </a:r>
            <a:r>
              <a:rPr lang="ar-SA" sz="48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4800" dirty="0">
                <a:latin typeface="ISOCTEUR" pitchFamily="49" charset="0"/>
                <a:ea typeface="Arial Unicode MS" panose="020B0604020202020204" pitchFamily="34" charset="-128"/>
              </a:rPr>
              <a:t>وف وأخيها </a:t>
            </a:r>
            <a:r>
              <a:rPr lang="ar-SA" sz="48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4800" dirty="0">
                <a:latin typeface="ISOCTEUR" pitchFamily="49" charset="0"/>
                <a:ea typeface="Arial Unicode MS" panose="020B0604020202020204" pitchFamily="34" charset="-128"/>
              </a:rPr>
              <a:t>واف في </a:t>
            </a:r>
            <a:r>
              <a:rPr lang="ar-SA" sz="48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4800" dirty="0">
                <a:latin typeface="ISOCTEUR" pitchFamily="49" charset="0"/>
                <a:ea typeface="Arial Unicode MS" panose="020B0604020202020204" pitchFamily="34" charset="-128"/>
              </a:rPr>
              <a:t>زهة للتخييم بجانب ال</a:t>
            </a:r>
            <a:r>
              <a:rPr lang="ar-SA" sz="48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4800" dirty="0">
                <a:latin typeface="ISOCTEUR" pitchFamily="49" charset="0"/>
                <a:ea typeface="Arial Unicode MS" panose="020B0604020202020204" pitchFamily="34" charset="-128"/>
              </a:rPr>
              <a:t>هر</a:t>
            </a:r>
            <a:endParaRPr lang="it-IT" sz="7200" b="1" dirty="0">
              <a:ea typeface="Arial Unicode MS" panose="020B0604020202020204" pitchFamily="34" charset="-128"/>
            </a:endParaRPr>
          </a:p>
        </p:txBody>
      </p:sp>
      <p:sp>
        <p:nvSpPr>
          <p:cNvPr id="8" name="Left Arrow 7">
            <a:hlinkClick r:id="" action="ppaction://hlinkshowjump?jump=nextslide"/>
          </p:cNvPr>
          <p:cNvSpPr/>
          <p:nvPr/>
        </p:nvSpPr>
        <p:spPr>
          <a:xfrm>
            <a:off x="308842" y="4908358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EFB518-C520-4A85-9C4E-026D81AF5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6134" y="2960906"/>
            <a:ext cx="1557641" cy="267468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AC6AF86-F0A8-4C0E-B0B7-BD712C056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18" y="2900550"/>
            <a:ext cx="1130998" cy="273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22"/>
          <p:cNvSpPr txBox="1">
            <a:spLocks noChangeArrowheads="1"/>
          </p:cNvSpPr>
          <p:nvPr/>
        </p:nvSpPr>
        <p:spPr bwMode="auto">
          <a:xfrm>
            <a:off x="671733" y="154861"/>
            <a:ext cx="111687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sz="4400" dirty="0">
                <a:solidFill>
                  <a:sysClr val="windowText" lastClr="000000"/>
                </a:solidFill>
                <a:latin typeface="ISOCTEUR" pitchFamily="49" charset="0"/>
                <a:ea typeface="Arial Unicode MS" panose="020B0604020202020204" pitchFamily="34" charset="-128"/>
              </a:rPr>
              <a:t>ثم تأملا في خلق الله ف رأوا </a:t>
            </a:r>
            <a:r>
              <a:rPr lang="ar-SA" sz="44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4400" dirty="0">
                <a:solidFill>
                  <a:sysClr val="windowText" lastClr="000000"/>
                </a:solidFill>
                <a:latin typeface="ISOCTEUR" pitchFamily="49" charset="0"/>
                <a:ea typeface="Arial Unicode MS" panose="020B0604020202020204" pitchFamily="34" charset="-128"/>
              </a:rPr>
              <a:t>حلة تحلق من زهرة إلى أخرى</a:t>
            </a:r>
            <a:endParaRPr lang="it-IT" sz="6600" b="1" dirty="0">
              <a:solidFill>
                <a:sysClr val="windowText" lastClr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8" name="Left Arrow 7">
            <a:hlinkClick r:id="" action="ppaction://hlinkshowjump?jump=nextslide"/>
          </p:cNvPr>
          <p:cNvSpPr/>
          <p:nvPr/>
        </p:nvSpPr>
        <p:spPr>
          <a:xfrm>
            <a:off x="308842" y="4908358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EFB518-C520-4A85-9C4E-026D81AF5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082" y="3779093"/>
            <a:ext cx="1793043" cy="307890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AE4F0D3-F810-4308-A09B-43219270A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3810897"/>
            <a:ext cx="1260041" cy="3047104"/>
          </a:xfrm>
          <a:prstGeom prst="rect">
            <a:avLst/>
          </a:prstGeom>
        </p:spPr>
      </p:pic>
      <p:pic>
        <p:nvPicPr>
          <p:cNvPr id="16" name="Picture 15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FAF74EF8-FBDA-4756-97A8-BCDE52E7C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11" y="3384226"/>
            <a:ext cx="1268078" cy="15241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15E2E0-2358-440C-A578-A07DE231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36" y="3384226"/>
            <a:ext cx="1268078" cy="1524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AA2445-8AD1-41FB-BF80-E462FEBE9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91" y="3429000"/>
            <a:ext cx="1268078" cy="15241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3570E12-FB7B-4396-BD6D-DA16EBAE46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2152716"/>
            <a:ext cx="1528916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1667 L -0.08606 0.01806 L -0.11106 0.04444 L -0.1681 0.01667 L -0.19544 0.03472 L -0.28606 0.01389 L -0.29231 0.03611 " pathEditMode="relative" ptsTypes="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22"/>
          <p:cNvSpPr txBox="1">
            <a:spLocks noChangeArrowheads="1"/>
          </p:cNvSpPr>
          <p:nvPr/>
        </p:nvSpPr>
        <p:spPr bwMode="auto">
          <a:xfrm>
            <a:off x="730683" y="76199"/>
            <a:ext cx="107306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sz="4400" dirty="0">
                <a:latin typeface="ISOCTEUR" pitchFamily="49" charset="0"/>
                <a:ea typeface="Arial Unicode MS" panose="020B0604020202020204" pitchFamily="34" charset="-128"/>
              </a:rPr>
              <a:t>ثم رأوا </a:t>
            </a:r>
            <a:r>
              <a:rPr lang="ar-SA" sz="44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4400" dirty="0">
                <a:latin typeface="ISOCTEUR" pitchFamily="49" charset="0"/>
                <a:ea typeface="Arial Unicode MS" panose="020B0604020202020204" pitchFamily="34" charset="-128"/>
              </a:rPr>
              <a:t>ملة تجمع فتات الخبز م</a:t>
            </a:r>
            <a:r>
              <a:rPr lang="ar-SA" sz="44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4400" dirty="0">
                <a:latin typeface="ISOCTEUR" pitchFamily="49" charset="0"/>
                <a:ea typeface="Arial Unicode MS" panose="020B0604020202020204" pitchFamily="34" charset="-128"/>
              </a:rPr>
              <a:t> على الأرض </a:t>
            </a:r>
            <a:endParaRPr lang="it-IT" sz="6600" b="1" dirty="0">
              <a:ea typeface="Arial Unicode MS" panose="020B0604020202020204" pitchFamily="34" charset="-128"/>
            </a:endParaRPr>
          </a:p>
        </p:txBody>
      </p:sp>
      <p:sp>
        <p:nvSpPr>
          <p:cNvPr id="8" name="Left Arrow 7">
            <a:hlinkClick r:id="" action="ppaction://hlinkshowjump?jump=nextslide"/>
          </p:cNvPr>
          <p:cNvSpPr/>
          <p:nvPr/>
        </p:nvSpPr>
        <p:spPr>
          <a:xfrm>
            <a:off x="100121" y="5614036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EFB518-C520-4A85-9C4E-026D81AF5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450" y="3779093"/>
            <a:ext cx="1793043" cy="307890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6643CEE-E398-4008-BC4F-444B327DF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64" y="3810896"/>
            <a:ext cx="1260041" cy="3047104"/>
          </a:xfrm>
          <a:prstGeom prst="rect">
            <a:avLst/>
          </a:prstGeom>
        </p:spPr>
      </p:pic>
      <p:pic>
        <p:nvPicPr>
          <p:cNvPr id="1028" name="Picture 4" descr="Library of cookie crumbs graphic download png files ▻▻▻ Clipart Art 2019">
            <a:extLst>
              <a:ext uri="{FF2B5EF4-FFF2-40B4-BE49-F238E27FC236}">
                <a16:creationId xmlns:a16="http://schemas.microsoft.com/office/drawing/2014/main" id="{592D0F02-39D8-413E-92A0-F2F621B0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67" y="4048125"/>
            <a:ext cx="1152207" cy="10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load Ant - Cartoon PNG Image with No Background - PNGkey.com">
            <a:extLst>
              <a:ext uri="{FF2B5EF4-FFF2-40B4-BE49-F238E27FC236}">
                <a16:creationId xmlns:a16="http://schemas.microsoft.com/office/drawing/2014/main" id="{48A267E4-09B0-4D24-9431-0222CA74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630" y="4048125"/>
            <a:ext cx="1010594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22"/>
          <p:cNvSpPr txBox="1">
            <a:spLocks noChangeArrowheads="1"/>
          </p:cNvSpPr>
          <p:nvPr/>
        </p:nvSpPr>
        <p:spPr bwMode="auto">
          <a:xfrm>
            <a:off x="195371" y="1150286"/>
            <a:ext cx="122325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sz="3600" dirty="0">
                <a:solidFill>
                  <a:schemeClr val="bg1"/>
                </a:solidFill>
                <a:latin typeface="ISOCTEUR" pitchFamily="49" charset="0"/>
                <a:ea typeface="Arial Unicode MS" panose="020B0604020202020204" pitchFamily="34" charset="-128"/>
              </a:rPr>
              <a:t>وعندما حل الليل أشعل </a:t>
            </a:r>
            <a:r>
              <a:rPr lang="ar-SA" sz="36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3600" dirty="0">
                <a:solidFill>
                  <a:schemeClr val="bg1"/>
                </a:solidFill>
                <a:latin typeface="ISOCTEUR" pitchFamily="49" charset="0"/>
                <a:ea typeface="Arial Unicode MS" panose="020B0604020202020204" pitchFamily="34" charset="-128"/>
              </a:rPr>
              <a:t>واف ال</a:t>
            </a:r>
            <a:r>
              <a:rPr lang="ar-SA" sz="36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3600" dirty="0">
                <a:solidFill>
                  <a:schemeClr val="bg1"/>
                </a:solidFill>
                <a:latin typeface="ISOCTEUR" pitchFamily="49" charset="0"/>
                <a:ea typeface="Arial Unicode MS" panose="020B0604020202020204" pitchFamily="34" charset="-128"/>
              </a:rPr>
              <a:t>ار وجلسا يتأملان ال</a:t>
            </a:r>
            <a:r>
              <a:rPr lang="ar-SA" sz="3600" dirty="0">
                <a:solidFill>
                  <a:srgbClr val="FF0000"/>
                </a:solidFill>
                <a:latin typeface="ISOCTEUR" pitchFamily="49" charset="0"/>
                <a:ea typeface="Arial Unicode MS" panose="020B0604020202020204" pitchFamily="34" charset="-128"/>
              </a:rPr>
              <a:t>ن</a:t>
            </a:r>
            <a:r>
              <a:rPr lang="ar-SA" sz="3600" dirty="0">
                <a:solidFill>
                  <a:schemeClr val="bg1"/>
                </a:solidFill>
                <a:latin typeface="ISOCTEUR" pitchFamily="49" charset="0"/>
                <a:ea typeface="Arial Unicode MS" panose="020B0604020202020204" pitchFamily="34" charset="-128"/>
              </a:rPr>
              <a:t>جوم في السماء</a:t>
            </a:r>
            <a:endParaRPr lang="it-IT" sz="54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8" name="Left Arrow 7">
            <a:hlinkClick r:id="" action="ppaction://hlinkshowjump?jump=nextslide"/>
          </p:cNvPr>
          <p:cNvSpPr/>
          <p:nvPr/>
        </p:nvSpPr>
        <p:spPr>
          <a:xfrm>
            <a:off x="100121" y="5614036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EFB518-C520-4A85-9C4E-026D81AF5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6374" y="3420598"/>
            <a:ext cx="678094" cy="116438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601FBCE-87E9-43B3-8220-4CEB8253B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77" y="3429000"/>
            <a:ext cx="478021" cy="11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9"/>
          <a:stretch/>
        </p:blipFill>
        <p:spPr>
          <a:xfrm>
            <a:off x="-365072" y="4254759"/>
            <a:ext cx="12557072" cy="26032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2210" y="2876831"/>
            <a:ext cx="1989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SA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وف</a:t>
            </a:r>
            <a:endParaRPr lang="en-US" sz="9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00105" y="483638"/>
            <a:ext cx="45239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اسم البنت؟</a:t>
            </a:r>
            <a:endParaRPr lang="en-US" sz="8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333" y="1402157"/>
            <a:ext cx="2651625" cy="4554060"/>
          </a:xfrm>
          <a:prstGeom prst="rect">
            <a:avLst/>
          </a:prstGeom>
        </p:spPr>
      </p:pic>
      <p:sp>
        <p:nvSpPr>
          <p:cNvPr id="7" name="Left Arrow 6">
            <a:hlinkClick r:id="" action="ppaction://hlinkshowjump?jump=nextslide"/>
          </p:cNvPr>
          <p:cNvSpPr/>
          <p:nvPr/>
        </p:nvSpPr>
        <p:spPr>
          <a:xfrm>
            <a:off x="424543" y="5670332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299000" y="5956217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00" dirty="0"/>
              <a:t>اضغط على الصورة لتظهر الإجابة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462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9"/>
          <a:stretch/>
        </p:blipFill>
        <p:spPr>
          <a:xfrm>
            <a:off x="-365072" y="4254759"/>
            <a:ext cx="12557072" cy="26032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7332" y="2876831"/>
            <a:ext cx="22445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SA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واف</a:t>
            </a:r>
            <a:endParaRPr lang="en-US" sz="9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69409" y="483638"/>
            <a:ext cx="42546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اسم الولد؟</a:t>
            </a:r>
            <a:endParaRPr lang="en-US" sz="8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Left Arrow 6">
            <a:hlinkClick r:id="" action="ppaction://hlinkshowjump?jump=nextslide"/>
          </p:cNvPr>
          <p:cNvSpPr/>
          <p:nvPr/>
        </p:nvSpPr>
        <p:spPr>
          <a:xfrm>
            <a:off x="424543" y="5670332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299000" y="5956217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00" dirty="0"/>
              <a:t>اضغط على الصورة لتظهر الإجابة</a:t>
            </a:r>
            <a:endParaRPr lang="en-GB" sz="11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819A9F-8DDD-4511-ACE1-2745055CB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1382777"/>
            <a:ext cx="1884732" cy="455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9"/>
          <a:stretch/>
        </p:blipFill>
        <p:spPr>
          <a:xfrm>
            <a:off x="-365072" y="4254759"/>
            <a:ext cx="12557072" cy="2603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52181" y="237064"/>
            <a:ext cx="63225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أين نصب نوف ونواف خيمتهم؟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1985" y="2025369"/>
            <a:ext cx="2199591" cy="3777711"/>
          </a:xfrm>
          <a:prstGeom prst="rect">
            <a:avLst/>
          </a:prstGeom>
        </p:spPr>
      </p:pic>
      <p:sp>
        <p:nvSpPr>
          <p:cNvPr id="7" name="Left Arrow 6">
            <a:hlinkClick r:id="" action="ppaction://hlinkshowjump?jump=nextslide"/>
          </p:cNvPr>
          <p:cNvSpPr/>
          <p:nvPr/>
        </p:nvSpPr>
        <p:spPr>
          <a:xfrm>
            <a:off x="424543" y="5841431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299000" y="5956217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00" dirty="0"/>
              <a:t>اضغط على الصورة لتظهر الإجابة</a:t>
            </a:r>
            <a:endParaRPr lang="en-GB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48A9F-34B3-47D8-9349-B17E543E29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220720" y="3122434"/>
            <a:ext cx="4833775" cy="27189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4BEEAD-C92D-4970-ACB9-0DF4818D7D16}"/>
              </a:ext>
            </a:extLst>
          </p:cNvPr>
          <p:cNvSpPr/>
          <p:nvPr/>
        </p:nvSpPr>
        <p:spPr>
          <a:xfrm>
            <a:off x="3799604" y="1732488"/>
            <a:ext cx="36760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بجانب</a:t>
            </a:r>
            <a:r>
              <a:rPr lang="ar-SA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</a:t>
            </a:r>
            <a:r>
              <a:rPr lang="ar-SA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SA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هر</a:t>
            </a:r>
            <a:endParaRPr lang="en-US" sz="7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1D88640-1484-4B78-B11A-C2E1B7326A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2" y="1788643"/>
            <a:ext cx="1617349" cy="39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9"/>
          <a:stretch/>
        </p:blipFill>
        <p:spPr>
          <a:xfrm>
            <a:off x="-365072" y="4254759"/>
            <a:ext cx="12557072" cy="2603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64389" y="404103"/>
            <a:ext cx="96327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الحشرة التي كانت تحلق من زهرة إلى أخرى؟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5898" y="2025369"/>
            <a:ext cx="2199591" cy="3777711"/>
          </a:xfrm>
          <a:prstGeom prst="rect">
            <a:avLst/>
          </a:prstGeom>
        </p:spPr>
      </p:pic>
      <p:sp>
        <p:nvSpPr>
          <p:cNvPr id="7" name="Left Arrow 6">
            <a:hlinkClick r:id="" action="ppaction://hlinkshowjump?jump=nextslide"/>
          </p:cNvPr>
          <p:cNvSpPr/>
          <p:nvPr/>
        </p:nvSpPr>
        <p:spPr>
          <a:xfrm>
            <a:off x="424543" y="5670332"/>
            <a:ext cx="1185531" cy="83338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299000" y="5956217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00" dirty="0"/>
              <a:t>اضغط على الصورة لتظهر الإجابة</a:t>
            </a:r>
            <a:endParaRPr lang="en-GB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4BEEAD-C92D-4970-ACB9-0DF4818D7D16}"/>
              </a:ext>
            </a:extLst>
          </p:cNvPr>
          <p:cNvSpPr/>
          <p:nvPr/>
        </p:nvSpPr>
        <p:spPr>
          <a:xfrm>
            <a:off x="5320031" y="1680971"/>
            <a:ext cx="133241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SA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حلة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A7890F8-E9E5-4617-AD23-804A62AB2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43" y="2244535"/>
            <a:ext cx="2199591" cy="293249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B91C42E-1718-43A7-93B4-AAE9563B1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96" y="2234969"/>
            <a:ext cx="1617349" cy="39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197</Words>
  <Application>Microsoft Office PowerPoint</Application>
  <PresentationFormat>شاشة عريضة</PresentationFormat>
  <Paragraphs>71</Paragraphs>
  <Slides>15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 Sultan</dc:creator>
  <cp:lastModifiedBy>Microsoft Office User</cp:lastModifiedBy>
  <cp:revision>226</cp:revision>
  <dcterms:created xsi:type="dcterms:W3CDTF">2020-07-26T16:40:17Z</dcterms:created>
  <dcterms:modified xsi:type="dcterms:W3CDTF">2022-10-09T14:26:41Z</dcterms:modified>
</cp:coreProperties>
</file>