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75" r:id="rId4"/>
  </p:sldMasterIdLst>
  <p:notesMasterIdLst>
    <p:notesMasterId r:id="rId21"/>
  </p:notesMasterIdLst>
  <p:sldIdLst>
    <p:sldId id="256" r:id="rId5"/>
    <p:sldId id="274" r:id="rId6"/>
    <p:sldId id="285" r:id="rId7"/>
    <p:sldId id="286" r:id="rId8"/>
    <p:sldId id="287" r:id="rId9"/>
    <p:sldId id="288" r:id="rId10"/>
    <p:sldId id="290" r:id="rId11"/>
    <p:sldId id="289" r:id="rId12"/>
    <p:sldId id="281" r:id="rId13"/>
    <p:sldId id="282" r:id="rId14"/>
    <p:sldId id="292" r:id="rId15"/>
    <p:sldId id="293" r:id="rId16"/>
    <p:sldId id="294" r:id="rId17"/>
    <p:sldId id="291" r:id="rId18"/>
    <p:sldId id="295" r:id="rId19"/>
    <p:sldId id="29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02AA"/>
    <a:srgbClr val="AF79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2" autoAdjust="0"/>
    <p:restoredTop sz="95816" autoAdjust="0"/>
  </p:normalViewPr>
  <p:slideViewPr>
    <p:cSldViewPr snapToGrid="0">
      <p:cViewPr varScale="1">
        <p:scale>
          <a:sx n="70" d="100"/>
          <a:sy n="70" d="100"/>
        </p:scale>
        <p:origin x="-72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notesViewPr>
    <p:cSldViewPr snapToGrid="0">
      <p:cViewPr varScale="1">
        <p:scale>
          <a:sx n="69" d="100"/>
          <a:sy n="69" d="100"/>
        </p:scale>
        <p:origin x="2370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="" xmlns:a16="http://schemas.microsoft.com/office/drawing/2014/main" id="{36135C49-012C-1A4E-8C1A-D3CE290D5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1FC2DC51-C67D-0146-B906-5F98F6DB06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51EA5489-9E93-014A-850F-F4FC499712DC}" type="datetimeFigureOut">
              <a:rPr lang="ar-OM"/>
              <a:pPr>
                <a:defRPr/>
              </a:pPr>
              <a:t>23/07/1442</a:t>
            </a:fld>
            <a:endParaRPr lang="ar-OM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="" xmlns:a16="http://schemas.microsoft.com/office/drawing/2014/main" id="{2666E78C-59F3-0B43-B54B-31EB3B533E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OM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="" xmlns:a16="http://schemas.microsoft.com/office/drawing/2014/main" id="{3008D3F1-343E-714B-8563-06B1E1801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OM" noProof="0"/>
              <a:t>انقر لتحرير أنماط نص الشكل الرئيسي</a:t>
            </a:r>
          </a:p>
          <a:p>
            <a:pPr lvl="1"/>
            <a:r>
              <a:rPr lang="ar-SA" altLang="ar-OM" noProof="0"/>
              <a:t>المستوى الثاني</a:t>
            </a:r>
          </a:p>
          <a:p>
            <a:pPr lvl="2"/>
            <a:r>
              <a:rPr lang="ar-SA" altLang="ar-OM" noProof="0"/>
              <a:t>المستوى الثالث</a:t>
            </a:r>
          </a:p>
          <a:p>
            <a:pPr lvl="3"/>
            <a:r>
              <a:rPr lang="ar-SA" altLang="ar-OM" noProof="0"/>
              <a:t>المستوى الرابع</a:t>
            </a:r>
          </a:p>
          <a:p>
            <a:pPr lvl="4"/>
            <a:r>
              <a:rPr lang="ar-SA" altLang="ar-OM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0BD00B1E-8D19-3945-AB0D-2BD84F1B0F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5F3DC207-9A16-B347-A613-22E378B68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B15F481-ADA4-554F-A0CE-E4EC6724B66D}" type="slidenum">
              <a:rPr lang="ar-OM" altLang="ar-OM"/>
              <a:pPr/>
              <a:t>‹#›</a:t>
            </a:fld>
            <a:endParaRPr lang="ar-OM" altLang="ar-O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C0D194-E9E9-5048-8D00-4F3ED40E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9C35-E4F3-884B-AC9B-6C3ABE16DC82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073E54-1B2D-5746-946B-ABED0D0C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38365C-6A90-1242-840C-4122830B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9B819-102C-CB4B-A458-9A7EDE9D4398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177360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6E13D2-100F-C044-B880-6567A7F3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7BF2-7CDA-7D49-9BA7-35B650EA1A6A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A580A3-5B8C-E446-96C1-724377AB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00D57A-E6BE-D444-8D16-2F58964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F867B-E325-5945-A124-FE99FABC3759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382901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4306DA-9E5E-3143-B249-34D4EABC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51BA-66A7-304A-8BEA-5623D644C21F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7A7DCC-74AC-9C47-8560-A16D6AB7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95BCCF-E01C-F34B-9CF5-977BC5F6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2161D-C2C8-E547-A689-BEE02A027FA6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352683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F96511-A457-8E4B-B13A-815FE3E5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3C80-310F-8345-8410-CADB8661F02A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C796B7-A2B7-7341-BFFE-43D8057E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2F393B-7FD8-9940-BE03-A15271EE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9F0B-B58A-314A-9853-04AD8E406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1949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F59155-C357-4A42-99AF-BC5ED66A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3FDC-AA34-3343-A014-7195A58FEAB2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D8D9AA-7BF4-644C-91D9-3C8C56EC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52BB8F-AF79-DC4C-BFF2-1D7D5120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3DA47-05E1-5A47-87FC-3BDCDD5F4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3155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45DE95-83F4-C248-ACD4-382909D0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6A45-3048-064A-A43D-7CA76463DBEC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3854CD-9CF3-A646-8A79-9CBF4A53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7C471D-E879-5147-B40F-F5AC3F6E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1A560-104B-4A43-BB1B-0399BC0ED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1206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892A528-F169-2146-AB4A-CDF01488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27D8-E8CC-A348-812D-7971F2AF806D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BC27E01-6F1A-6E42-8729-7BE7B391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D86C127-ECE4-FD4E-B33A-B88E00F1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D563A-386D-CE42-9947-9B0843EA1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288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94B6E30-6CB8-BC42-A180-10702DEA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DBB0-BF71-8B40-A65A-5D360664A5C6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3CA42CD-AEA1-A841-9799-FAB86D6B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3BDE035-F71E-3845-8B5C-DD4642DC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3758C-BFF2-4742-81A2-C1B28777B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9703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CE4877E-8914-3D47-957F-0DEADFD6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5ECE-8F78-DD4F-A061-55A1362D8849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D3175C5-1D52-8C41-8EA5-2B10A756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38D3D19-3640-814F-B11F-C41C3AB3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F7A69-C9A0-1147-8CA0-F4F329108E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97787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C625A6E-4E7E-BE4B-90CC-36B673EC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38D8-5DCE-F140-864C-8C6C413D8738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2830688-D763-2C4D-A95B-F364F55B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6BE6E57-2F4E-9D4D-85D9-0BE2B187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EFAD9-3CFE-A14C-A84E-C1C93A035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71250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9643F97-897C-864F-BB23-49322842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B69C-C604-4E4E-8F4B-DC382EF798F4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70AD2B6-9548-9A4B-8CFD-59D64323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FEEB8C7-EB86-FA44-849A-43A7FDC8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3B0C-DEC7-FA46-815A-06E4A84AD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6727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0F7438-53B2-0746-9232-CD4324B0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7DF2-0B6D-C544-A689-DF1759F05429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56B494-47BC-8044-9E16-88C8312A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3F6B2-85C8-D74C-81CB-CBF1C555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9EFA1-C6EB-CF42-A24F-D510637E0A59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1374587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3C152C8-C77C-4E45-919B-D6F7C96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8997-647F-194E-9CAD-4286C010C981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A3412A3-EF3B-1348-A0FE-9597D99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61ED598-5C10-674A-96E7-433F3827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1D130-13CB-5142-8987-316340731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54174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5814AD-63E1-8841-97A0-7CD9E076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D27E-C5EC-BC41-98C7-022F9B4531A5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F249A-7FE6-0A46-A91D-1B72B8AC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1CB5DA-1080-6D43-9835-26788804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8382-2E73-7C46-B58D-D99726EB6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0766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CBF432-57B1-304C-A180-403972C9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F242-884F-014E-97C9-EF9C5B19DB95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DE5105-C2B9-E145-9E5A-DEB40404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48EC1D-41C4-B947-835F-B64F3968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9A34-2220-8A4D-8DD6-CEF8E15E0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98618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2713" y="2"/>
            <a:ext cx="5423458" cy="6852397"/>
          </a:xfrm>
          <a:custGeom>
            <a:avLst/>
            <a:gdLst>
              <a:gd name="connsiteX0" fmla="*/ 0 w 5423458"/>
              <a:gd name="connsiteY0" fmla="*/ 0 h 6852397"/>
              <a:gd name="connsiteX1" fmla="*/ 3440032 w 5423458"/>
              <a:gd name="connsiteY1" fmla="*/ 0 h 6852397"/>
              <a:gd name="connsiteX2" fmla="*/ 5423458 w 5423458"/>
              <a:gd name="connsiteY2" fmla="*/ 3591018 h 6852397"/>
              <a:gd name="connsiteX3" fmla="*/ 3315959 w 5423458"/>
              <a:gd name="connsiteY3" fmla="*/ 6852397 h 6852397"/>
              <a:gd name="connsiteX4" fmla="*/ 2313387 w 5423458"/>
              <a:gd name="connsiteY4" fmla="*/ 6852397 h 6852397"/>
              <a:gd name="connsiteX5" fmla="*/ 0 w 5423458"/>
              <a:gd name="connsiteY5" fmla="*/ 2663986 h 68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3458" h="6852397">
                <a:moveTo>
                  <a:pt x="0" y="0"/>
                </a:moveTo>
                <a:lnTo>
                  <a:pt x="3440032" y="0"/>
                </a:lnTo>
                <a:lnTo>
                  <a:pt x="5423458" y="3591018"/>
                </a:lnTo>
                <a:lnTo>
                  <a:pt x="3315959" y="6852397"/>
                </a:lnTo>
                <a:lnTo>
                  <a:pt x="2313387" y="6852397"/>
                </a:lnTo>
                <a:lnTo>
                  <a:pt x="0" y="2663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54F1656-4981-354F-9C40-C749FC8810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7890-4EE9-4742-9E93-0F9F4F11B025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A3BF3F9-D485-3B4D-87C3-6B0767D861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578C367-CE11-1843-8AAB-2242EBDD3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ED2737-6F67-5240-95E5-1E1A83B4D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8546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27323F-E41D-7B43-9B10-D8FABEFE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F1B2-DFF4-4A4A-96FB-1EA4E0598A1C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8A952B-F1FA-224D-B45F-DA234752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146375-E494-5A48-8321-8FA34A80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33F3-CE39-BA4E-AA0E-0EB1762DFCF7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325705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2C8A01E-CB3E-0240-BADE-FC5C9454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E5DA-D649-A045-8E64-17DA0DCB186A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E635E55-19C9-B042-A1A9-B1E429B2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A6A3275-7358-D642-8A38-3D315013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B1EF2-A3A7-984C-9FB1-147B98137119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132999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56D715D-E223-344F-B8A2-3581447F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C782-DE9B-624D-937F-99EFF1637035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F40CA63-0E57-C84E-BA94-D961F65B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8D70DB8-C1BA-6246-A55A-B047B807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3C3E1-5C91-AE43-8D01-DAA0914BAA0E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5590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CE707EA0-C78E-7F45-BA14-C2EDA462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0C95-0FE5-0A4A-9850-AA048E005876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38D04F4-4B52-BF40-BFA6-5D18F4E3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2A4D3DB-CF29-8849-A9F6-FE62856E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7CA56-5020-D343-9452-EA73DDECBBEE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216386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C2B8DEC-59AC-0F4E-863E-A2347158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6255-E62C-3343-AA22-65E18265D7E2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A92734E-DC7D-9549-BB6E-9A1C01D5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53152C1-D177-A341-BA17-38273E00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0EE6C-F09F-C44B-BBA7-F5A09C10D329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18571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EBA3D91-E716-8D44-9123-DF236244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7CCA-0344-1D48-8AC4-E7205E2F48E8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BC2E241-EA22-904D-8276-90C183C7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7BF850B-42D6-574A-8AE2-1751B7EB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10E5F-0751-2E45-97C0-15D27C7E628B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2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56EB270-DFB9-1743-84EB-69C7BDBB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E3D4-2BAC-C046-9F3B-318E84711CBB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AFB1201-D330-E442-B26A-3034B963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923BEBF-D7C1-754A-8E36-30C53554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528CC-9E77-B54B-AA9C-BAEAEDDA726C}" type="slidenum">
              <a:rPr lang="en-US" altLang="ar-OM"/>
              <a:pPr/>
              <a:t>‹#›</a:t>
            </a:fld>
            <a:endParaRPr lang="en-US" altLang="ar-OM"/>
          </a:p>
        </p:txBody>
      </p:sp>
    </p:spTree>
    <p:extLst>
      <p:ext uri="{BB962C8B-B14F-4D97-AF65-F5344CB8AC3E}">
        <p14:creationId xmlns="" xmlns:p14="http://schemas.microsoft.com/office/powerpoint/2010/main" val="54770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EE78373-F2B2-DC49-B9EC-3A9A07722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CEB95E9D-C367-4942-85C1-A7BA2CD8C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/>
              <a:t>Edit Master text styles</a:t>
            </a:r>
          </a:p>
          <a:p>
            <a:pPr lvl="1"/>
            <a:r>
              <a:rPr lang="en-US" altLang="ar-OM"/>
              <a:t>Second level</a:t>
            </a:r>
          </a:p>
          <a:p>
            <a:pPr lvl="2"/>
            <a:r>
              <a:rPr lang="en-US" altLang="ar-OM"/>
              <a:t>Third level</a:t>
            </a:r>
          </a:p>
          <a:p>
            <a:pPr lvl="3"/>
            <a:r>
              <a:rPr lang="en-US" altLang="ar-OM"/>
              <a:t>Fourth level</a:t>
            </a:r>
          </a:p>
          <a:p>
            <a:pPr lvl="4"/>
            <a:r>
              <a:rPr lang="en-US" altLang="ar-OM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897E42-4628-1843-899A-DA356E3DF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4CAB16-1795-EE45-8A82-1DC4ECCBA7D7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C374A0-C5A4-F048-9CAC-A17DC59E9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94AEFC-9D0A-F645-B76B-0D3571C43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32A4C0B-4E78-A447-A296-62F77E1063AC}" type="slidenum">
              <a:rPr lang="en-US" altLang="ar-OM"/>
              <a:pPr/>
              <a:t>‹#›</a:t>
            </a:fld>
            <a:endParaRPr lang="en-US" altLang="ar-O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C3C7D877-7182-654B-A9C2-A206B99F4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5A7B9AA4-E300-3544-80ED-6EF62AB2B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DB04BC-1D6F-034C-AB47-C0C9D3B2C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2D72F70-AA4E-1B48-98FC-5CDCC4BF854C}" type="datetimeFigureOut">
              <a:rPr lang="en-US"/>
              <a:pPr>
                <a:defRPr/>
              </a:pPr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F52E05-68BD-B34C-9E07-ADFA85DC7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8D92F1-3B51-324E-BFC9-9AF723F7A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A331DC0-7F23-0244-9CCD-8AD27124ED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ix11647pu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jk728790ir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iRSWthV1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c3oA4wfUBak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CBC8AD-775E-364F-A2C6-9A8D7205DD24}"/>
              </a:ext>
            </a:extLst>
          </p:cNvPr>
          <p:cNvSpPr/>
          <p:nvPr/>
        </p:nvSpPr>
        <p:spPr>
          <a:xfrm>
            <a:off x="2738676" y="1395709"/>
            <a:ext cx="647805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ln w="0"/>
                <a:solidFill>
                  <a:srgbClr val="4362A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</a:rPr>
              <a:t>Jolly phonics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</a:rPr>
              <a:t>Magic e  </a:t>
            </a:r>
            <a:r>
              <a:rPr lang="en-GB" sz="40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alkboard" panose="03050602040202020205" pitchFamily="66" charset="77"/>
              </a:rPr>
              <a:t> </a:t>
            </a:r>
            <a:endParaRPr lang="en-US" sz="40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alkboard" panose="03050602040202020205" pitchFamily="66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99696F-9422-E04F-B1F8-60F07300B254}"/>
              </a:ext>
            </a:extLst>
          </p:cNvPr>
          <p:cNvSpPr txBox="1"/>
          <p:nvPr/>
        </p:nvSpPr>
        <p:spPr>
          <a:xfrm>
            <a:off x="8689510" y="318790"/>
            <a:ext cx="299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n w="0"/>
                <a:solidFill>
                  <a:srgbClr val="4362A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Calligraphy" panose="03010101010101010101" pitchFamily="66" charset="0"/>
              </a:rPr>
              <a:t>Grade two</a:t>
            </a:r>
            <a:endParaRPr lang="x-none" sz="3200" dirty="0">
              <a:latin typeface="Lucida Calligraphy" panose="03010101010101010101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2629" y="318790"/>
            <a:ext cx="350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Sultanate of Oman </a:t>
            </a:r>
          </a:p>
          <a:p>
            <a:r>
              <a:rPr lang="en-US" dirty="0">
                <a:latin typeface="Lucida Calligraphy" panose="03010101010101010101" pitchFamily="66" charset="0"/>
              </a:rPr>
              <a:t>Ministry of Education</a:t>
            </a:r>
          </a:p>
          <a:p>
            <a:endParaRPr lang="en-AU" dirty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BCB209-F38B-4A96-B049-54EF39979158}"/>
              </a:ext>
            </a:extLst>
          </p:cNvPr>
          <p:cNvSpPr txBox="1"/>
          <p:nvPr/>
        </p:nvSpPr>
        <p:spPr>
          <a:xfrm>
            <a:off x="401053" y="144379"/>
            <a:ext cx="492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Blending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7F520E-59BD-4B23-9448-794FBD047FB9}"/>
              </a:ext>
            </a:extLst>
          </p:cNvPr>
          <p:cNvSpPr txBox="1"/>
          <p:nvPr/>
        </p:nvSpPr>
        <p:spPr>
          <a:xfrm>
            <a:off x="1082842" y="1982450"/>
            <a:ext cx="4596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c</a:t>
            </a:r>
            <a:r>
              <a:rPr lang="en-GB" sz="8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a</a:t>
            </a:r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k</a:t>
            </a:r>
            <a:r>
              <a:rPr lang="en-GB" sz="8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774EFE-BD08-44FB-819A-7AB172BC1DA6}"/>
              </a:ext>
            </a:extLst>
          </p:cNvPr>
          <p:cNvSpPr txBox="1"/>
          <p:nvPr/>
        </p:nvSpPr>
        <p:spPr>
          <a:xfrm>
            <a:off x="753979" y="1195137"/>
            <a:ext cx="917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practice reading these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23F417-2E0B-4AFE-96D2-DC9608979768}"/>
              </a:ext>
            </a:extLst>
          </p:cNvPr>
          <p:cNvSpPr txBox="1"/>
          <p:nvPr/>
        </p:nvSpPr>
        <p:spPr>
          <a:xfrm>
            <a:off x="1082841" y="3429000"/>
            <a:ext cx="4596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sl</a:t>
            </a:r>
            <a:r>
              <a:rPr lang="en-GB" sz="8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i</a:t>
            </a:r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d</a:t>
            </a:r>
            <a:r>
              <a:rPr lang="en-GB" sz="8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272AD7-DAE0-491A-A605-87DBAB198AD2}"/>
              </a:ext>
            </a:extLst>
          </p:cNvPr>
          <p:cNvSpPr txBox="1"/>
          <p:nvPr/>
        </p:nvSpPr>
        <p:spPr>
          <a:xfrm>
            <a:off x="6096000" y="2014534"/>
            <a:ext cx="4596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r</a:t>
            </a:r>
            <a:r>
              <a:rPr lang="en-GB" sz="8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o</a:t>
            </a:r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s</a:t>
            </a:r>
            <a:r>
              <a:rPr lang="en-GB" sz="8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8869CD-D18B-4DC8-A54D-0490CE03D3CC}"/>
              </a:ext>
            </a:extLst>
          </p:cNvPr>
          <p:cNvSpPr txBox="1"/>
          <p:nvPr/>
        </p:nvSpPr>
        <p:spPr>
          <a:xfrm>
            <a:off x="6096000" y="3631539"/>
            <a:ext cx="4596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t</a:t>
            </a:r>
            <a:r>
              <a:rPr lang="en-GB" sz="8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u</a:t>
            </a:r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b</a:t>
            </a:r>
            <a:r>
              <a:rPr lang="en-GB" sz="8800" b="1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e</a:t>
            </a:r>
          </a:p>
        </p:txBody>
      </p:sp>
    </p:spTree>
    <p:extLst>
      <p:ext uri="{BB962C8B-B14F-4D97-AF65-F5344CB8AC3E}">
        <p14:creationId xmlns="" xmlns:p14="http://schemas.microsoft.com/office/powerpoint/2010/main" val="11581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E99D17-DAE2-4710-9E92-7D9A56B4BA50}"/>
              </a:ext>
            </a:extLst>
          </p:cNvPr>
          <p:cNvSpPr txBox="1"/>
          <p:nvPr/>
        </p:nvSpPr>
        <p:spPr>
          <a:xfrm>
            <a:off x="930441" y="2163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Count the sounds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60FB82-4764-45C9-A0F6-A67EAE6C74CB}"/>
              </a:ext>
            </a:extLst>
          </p:cNvPr>
          <p:cNvSpPr txBox="1"/>
          <p:nvPr/>
        </p:nvSpPr>
        <p:spPr>
          <a:xfrm>
            <a:off x="1235242" y="1443789"/>
            <a:ext cx="9946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Read the word and tell me</a:t>
            </a:r>
          </a:p>
          <a:p>
            <a:r>
              <a:rPr lang="en-GB" sz="3200" b="1" dirty="0"/>
              <a:t> how many sounds are in it?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C7FCE2-449A-4163-B9C2-321BDA7D4497}"/>
              </a:ext>
            </a:extLst>
          </p:cNvPr>
          <p:cNvSpPr txBox="1"/>
          <p:nvPr/>
        </p:nvSpPr>
        <p:spPr>
          <a:xfrm>
            <a:off x="1499937" y="2501915"/>
            <a:ext cx="103551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nose       n - </a:t>
            </a:r>
            <a:r>
              <a:rPr lang="en-GB" sz="8800" b="1" dirty="0" err="1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oa</a:t>
            </a:r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 - s</a:t>
            </a:r>
          </a:p>
          <a:p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cube       c - </a:t>
            </a:r>
            <a:r>
              <a:rPr lang="en-GB" sz="8800" b="1" dirty="0" err="1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ue</a:t>
            </a:r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 - b  </a:t>
            </a:r>
          </a:p>
          <a:p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bike        b – </a:t>
            </a:r>
            <a:r>
              <a:rPr lang="en-GB" sz="8800" b="1" dirty="0" err="1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ie</a:t>
            </a:r>
            <a:r>
              <a:rPr lang="en-GB" sz="88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 - 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E6E7B429-76B4-409B-A80E-BC57F9662B61}"/>
              </a:ext>
            </a:extLst>
          </p:cNvPr>
          <p:cNvSpPr/>
          <p:nvPr/>
        </p:nvSpPr>
        <p:spPr>
          <a:xfrm>
            <a:off x="4299284" y="3256547"/>
            <a:ext cx="1588169" cy="320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3B19126B-D5C0-421F-A3A5-BF30D31DDC5F}"/>
              </a:ext>
            </a:extLst>
          </p:cNvPr>
          <p:cNvSpPr/>
          <p:nvPr/>
        </p:nvSpPr>
        <p:spPr>
          <a:xfrm>
            <a:off x="4299284" y="4617729"/>
            <a:ext cx="1588169" cy="320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65B929E7-8F36-4D91-A36D-87C977053DB3}"/>
              </a:ext>
            </a:extLst>
          </p:cNvPr>
          <p:cNvSpPr/>
          <p:nvPr/>
        </p:nvSpPr>
        <p:spPr>
          <a:xfrm>
            <a:off x="4299284" y="5753668"/>
            <a:ext cx="1588169" cy="320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hought Bubble: Cloud 8">
            <a:extLst>
              <a:ext uri="{FF2B5EF4-FFF2-40B4-BE49-F238E27FC236}">
                <a16:creationId xmlns="" xmlns:a16="http://schemas.microsoft.com/office/drawing/2014/main" id="{BBECC115-4D1E-456E-BAD0-8CE7DD79E739}"/>
              </a:ext>
            </a:extLst>
          </p:cNvPr>
          <p:cNvSpPr/>
          <p:nvPr/>
        </p:nvSpPr>
        <p:spPr>
          <a:xfrm>
            <a:off x="8181474" y="1187116"/>
            <a:ext cx="3264568" cy="1314799"/>
          </a:xfrm>
          <a:prstGeom prst="cloudCallout">
            <a:avLst>
              <a:gd name="adj1" fmla="val -70464"/>
              <a:gd name="adj2" fmla="val 563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0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845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920A1B-94FB-403F-8480-E056ECDA5253}"/>
              </a:ext>
            </a:extLst>
          </p:cNvPr>
          <p:cNvSpPr txBox="1"/>
          <p:nvPr/>
        </p:nvSpPr>
        <p:spPr>
          <a:xfrm>
            <a:off x="705853" y="82171"/>
            <a:ext cx="428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Make the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C9514D-6E7F-4006-AC82-830E1F1C0825}"/>
              </a:ext>
            </a:extLst>
          </p:cNvPr>
          <p:cNvSpPr txBox="1"/>
          <p:nvPr/>
        </p:nvSpPr>
        <p:spPr>
          <a:xfrm>
            <a:off x="1524000" y="2674458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hlinkClick r:id="rId2"/>
              </a:rPr>
              <a:t>https://www.liveworksheets.com/ix11647pu</a:t>
            </a:r>
            <a:endParaRPr lang="en-GB" sz="4800" dirty="0"/>
          </a:p>
          <a:p>
            <a:pPr algn="ctr"/>
            <a:endParaRPr lang="en-GB" sz="4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03C0A4-0F78-47A0-82D4-725550A31214}"/>
              </a:ext>
            </a:extLst>
          </p:cNvPr>
          <p:cNvSpPr txBox="1"/>
          <p:nvPr/>
        </p:nvSpPr>
        <p:spPr>
          <a:xfrm>
            <a:off x="1058779" y="13475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erlin Sans FB Demi" panose="020E0802020502020306" pitchFamily="34" charset="0"/>
              </a:rPr>
              <a:t>Open the link , here the word and write </a:t>
            </a:r>
          </a:p>
        </p:txBody>
      </p:sp>
    </p:spTree>
    <p:extLst>
      <p:ext uri="{BB962C8B-B14F-4D97-AF65-F5344CB8AC3E}">
        <p14:creationId xmlns="" xmlns:p14="http://schemas.microsoft.com/office/powerpoint/2010/main" val="7355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828DF89-A310-4D36-8151-8C2A86D4DF3D}"/>
              </a:ext>
            </a:extLst>
          </p:cNvPr>
          <p:cNvSpPr/>
          <p:nvPr/>
        </p:nvSpPr>
        <p:spPr>
          <a:xfrm>
            <a:off x="770022" y="1443055"/>
            <a:ext cx="5542547" cy="4844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38EF1A-95D6-484A-9A63-72861D8AF03B}"/>
              </a:ext>
            </a:extLst>
          </p:cNvPr>
          <p:cNvSpPr txBox="1"/>
          <p:nvPr/>
        </p:nvSpPr>
        <p:spPr>
          <a:xfrm>
            <a:off x="770022" y="160421"/>
            <a:ext cx="492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Long or short sounds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1F1E79-586D-4836-B9D9-CEBB55DBA79E}"/>
              </a:ext>
            </a:extLst>
          </p:cNvPr>
          <p:cNvSpPr txBox="1"/>
          <p:nvPr/>
        </p:nvSpPr>
        <p:spPr>
          <a:xfrm>
            <a:off x="770022" y="1323474"/>
            <a:ext cx="510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Short sounds      like in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CDAE5EB9-6FCB-4DBD-9D3E-F32E8ED75FA7}"/>
              </a:ext>
            </a:extLst>
          </p:cNvPr>
          <p:cNvSpPr/>
          <p:nvPr/>
        </p:nvSpPr>
        <p:spPr>
          <a:xfrm>
            <a:off x="3866148" y="1919065"/>
            <a:ext cx="1395663" cy="2025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0006BA-40AF-44FC-A086-729C5D13A572}"/>
              </a:ext>
            </a:extLst>
          </p:cNvPr>
          <p:cNvSpPr txBox="1"/>
          <p:nvPr/>
        </p:nvSpPr>
        <p:spPr>
          <a:xfrm>
            <a:off x="770022" y="2040454"/>
            <a:ext cx="60879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   a                 cat</a:t>
            </a:r>
          </a:p>
          <a:p>
            <a:r>
              <a:rPr lang="en-GB" sz="5400" b="1" dirty="0"/>
              <a:t>   u                 cup</a:t>
            </a:r>
          </a:p>
          <a:p>
            <a:r>
              <a:rPr lang="en-GB" sz="5400" b="1" dirty="0"/>
              <a:t>   </a:t>
            </a:r>
            <a:r>
              <a:rPr lang="en-GB" sz="5400" b="1" dirty="0" err="1"/>
              <a:t>i</a:t>
            </a:r>
            <a:r>
              <a:rPr lang="en-GB" sz="5400" b="1" dirty="0"/>
              <a:t>                   big</a:t>
            </a:r>
          </a:p>
          <a:p>
            <a:r>
              <a:rPr lang="en-GB" sz="5400" b="1" dirty="0"/>
              <a:t>  o                   hop</a:t>
            </a:r>
          </a:p>
          <a:p>
            <a:r>
              <a:rPr lang="en-GB" sz="5400" b="1" dirty="0"/>
              <a:t>  e                   red                   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D0ECB29-43A2-4120-AA23-C5BF39F20462}"/>
              </a:ext>
            </a:extLst>
          </p:cNvPr>
          <p:cNvSpPr/>
          <p:nvPr/>
        </p:nvSpPr>
        <p:spPr>
          <a:xfrm>
            <a:off x="6481010" y="1394194"/>
            <a:ext cx="5342021" cy="48447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850646-B974-4A1B-9A35-E73E89580FCE}"/>
              </a:ext>
            </a:extLst>
          </p:cNvPr>
          <p:cNvSpPr txBox="1"/>
          <p:nvPr/>
        </p:nvSpPr>
        <p:spPr>
          <a:xfrm>
            <a:off x="6697577" y="1615949"/>
            <a:ext cx="490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long sounds      like in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122ABC6-BD52-4078-A820-EB778D5C1181}"/>
              </a:ext>
            </a:extLst>
          </p:cNvPr>
          <p:cNvSpPr/>
          <p:nvPr/>
        </p:nvSpPr>
        <p:spPr>
          <a:xfrm>
            <a:off x="9837821" y="2145706"/>
            <a:ext cx="1395663" cy="2025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26EF73-9E4B-4D3B-B6FC-1B3F71C9D18D}"/>
              </a:ext>
            </a:extLst>
          </p:cNvPr>
          <p:cNvSpPr txBox="1"/>
          <p:nvPr/>
        </p:nvSpPr>
        <p:spPr>
          <a:xfrm>
            <a:off x="7022430" y="2355920"/>
            <a:ext cx="49088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ai             cake</a:t>
            </a:r>
          </a:p>
          <a:p>
            <a:r>
              <a:rPr lang="en-GB" sz="4800" b="1" dirty="0" err="1"/>
              <a:t>ue</a:t>
            </a:r>
            <a:r>
              <a:rPr lang="en-GB" sz="4800" b="1" dirty="0"/>
              <a:t>            tube</a:t>
            </a:r>
          </a:p>
          <a:p>
            <a:r>
              <a:rPr lang="en-GB" sz="4800" b="1" dirty="0" err="1"/>
              <a:t>ie</a:t>
            </a:r>
            <a:r>
              <a:rPr lang="en-GB" sz="4800" b="1" dirty="0"/>
              <a:t>              tide</a:t>
            </a:r>
          </a:p>
          <a:p>
            <a:r>
              <a:rPr lang="en-GB" sz="4800" b="1" dirty="0"/>
              <a:t>o               rose</a:t>
            </a:r>
          </a:p>
          <a:p>
            <a:r>
              <a:rPr lang="en-GB" sz="4800" b="1" dirty="0"/>
              <a:t>e               these</a:t>
            </a:r>
          </a:p>
          <a:p>
            <a:endParaRPr lang="en-GB" sz="6000" dirty="0"/>
          </a:p>
        </p:txBody>
      </p:sp>
    </p:spTree>
    <p:extLst>
      <p:ext uri="{BB962C8B-B14F-4D97-AF65-F5344CB8AC3E}">
        <p14:creationId xmlns="" xmlns:p14="http://schemas.microsoft.com/office/powerpoint/2010/main" val="14101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CC2C8F-0451-4160-8173-837F5B31D119}"/>
              </a:ext>
            </a:extLst>
          </p:cNvPr>
          <p:cNvSpPr txBox="1"/>
          <p:nvPr/>
        </p:nvSpPr>
        <p:spPr>
          <a:xfrm>
            <a:off x="753979" y="1427749"/>
            <a:ext cx="739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odoni MT" panose="02070603080606020203" pitchFamily="18" charset="0"/>
              </a:rPr>
              <a:t>Do this activity to practice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B022D8-972D-4519-A569-3BF04F578262}"/>
              </a:ext>
            </a:extLst>
          </p:cNvPr>
          <p:cNvSpPr txBox="1"/>
          <p:nvPr/>
        </p:nvSpPr>
        <p:spPr>
          <a:xfrm>
            <a:off x="385010" y="2943544"/>
            <a:ext cx="114219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hlinkClick r:id="rId2"/>
              </a:rPr>
              <a:t>https://www.liveworksheets.com/jk728790ir</a:t>
            </a:r>
            <a:endParaRPr lang="en-GB" sz="4800" dirty="0"/>
          </a:p>
          <a:p>
            <a:endParaRPr lang="en-GB" sz="4800" dirty="0"/>
          </a:p>
        </p:txBody>
      </p:sp>
    </p:spTree>
    <p:extLst>
      <p:ext uri="{BB962C8B-B14F-4D97-AF65-F5344CB8AC3E}">
        <p14:creationId xmlns="" xmlns:p14="http://schemas.microsoft.com/office/powerpoint/2010/main" val="1492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64782C-ED35-43EF-AC80-1BC5FD950898}"/>
              </a:ext>
            </a:extLst>
          </p:cNvPr>
          <p:cNvSpPr txBox="1"/>
          <p:nvPr/>
        </p:nvSpPr>
        <p:spPr>
          <a:xfrm>
            <a:off x="1090863" y="176464"/>
            <a:ext cx="413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Worksheet activity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F13E66-6D7A-4731-90D7-590D0FE07198}"/>
              </a:ext>
            </a:extLst>
          </p:cNvPr>
          <p:cNvSpPr txBox="1"/>
          <p:nvPr/>
        </p:nvSpPr>
        <p:spPr>
          <a:xfrm>
            <a:off x="578167" y="1243081"/>
            <a:ext cx="10234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odoni MT Black" panose="02070A03080606020203" pitchFamily="18" charset="0"/>
              </a:rPr>
              <a:t>Now open your phonics booklets and do the activities</a:t>
            </a:r>
          </a:p>
        </p:txBody>
      </p:sp>
      <p:pic>
        <p:nvPicPr>
          <p:cNvPr id="5" name="Picture 4" descr="A picture containing text, several&#10;&#10;Description automatically generated">
            <a:extLst>
              <a:ext uri="{FF2B5EF4-FFF2-40B4-BE49-F238E27FC236}">
                <a16:creationId xmlns="" xmlns:a16="http://schemas.microsoft.com/office/drawing/2014/main" id="{DF8EC8FF-5DF7-42C0-823D-DC48BEC87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03" y="3429000"/>
            <a:ext cx="4107430" cy="2881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84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="" xmlns:a16="http://schemas.microsoft.com/office/drawing/2014/main" id="{8450086E-0122-4C4F-A9DC-7B238716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5" y="116788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2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="" xmlns:a16="http://schemas.microsoft.com/office/drawing/2014/main" id="{07F879E5-8574-834A-AC07-73C6130B4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77237"/>
            <a:ext cx="11020959" cy="55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8B1BB455-8B35-1E44-843B-928387A89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1607660"/>
            <a:ext cx="10266218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ar-OM" b="1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Lesson Aims: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ar-OM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ar-OM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Students will be able to: 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Revise the sounds </a:t>
            </a:r>
            <a:r>
              <a:rPr lang="en-US" altLang="ar-OM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ai</a:t>
            </a: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,</a:t>
            </a:r>
            <a:r>
              <a:rPr lang="en-US" altLang="ar-OM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ie</a:t>
            </a: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altLang="ar-OM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oa</a:t>
            </a: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ar-OM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ue</a:t>
            </a: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Recognize words containing magic e.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Blend and read words spelt with a-e, </a:t>
            </a:r>
            <a:r>
              <a:rPr lang="en-US" altLang="ar-OM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-e, o-e and u-e.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Distinguish between long and short vowels in words.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Read and correctly pronounce words spilt with a-e, </a:t>
            </a:r>
            <a:r>
              <a:rPr lang="en-US" altLang="ar-OM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-e, o-e and u-e.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ar-OM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Complete tasks on phonics booklets.</a:t>
            </a:r>
          </a:p>
          <a:p>
            <a:pPr marL="457200" indent="-457200" eaLnBrk="1" hangingPunct="1">
              <a:lnSpc>
                <a:spcPts val="4500"/>
              </a:lnSpc>
              <a:spcBef>
                <a:spcPct val="0"/>
              </a:spcBef>
              <a:buFontTx/>
              <a:buAutoNum type="arabicPeriod"/>
            </a:pPr>
            <a:endParaRPr lang="en-US" altLang="ar-OM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ts val="4500"/>
              </a:lnSpc>
              <a:spcBef>
                <a:spcPct val="0"/>
              </a:spcBef>
              <a:buFontTx/>
              <a:buAutoNum type="arabicPeriod"/>
            </a:pPr>
            <a:endParaRPr lang="en-US" altLang="ar-OM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CF0C654-3A59-5744-92D4-B8D4C0D8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65344"/>
            <a:ext cx="6243637" cy="9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ar-OM" altLang="en-US" sz="1600" b="1" dirty="0">
                <a:solidFill>
                  <a:schemeClr val="bg1"/>
                </a:solidFill>
              </a:rPr>
              <a:t>	</a:t>
            </a:r>
            <a:r>
              <a:rPr lang="en-US" altLang="ar-OM" sz="2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Warm-up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en-US" altLang="ar-OM" sz="2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(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E56C8DBF-F774-904A-B586-67E80AD7ECED}"/>
              </a:ext>
            </a:extLst>
          </p:cNvPr>
          <p:cNvGrpSpPr>
            <a:grpSpLocks/>
          </p:cNvGrpSpPr>
          <p:nvPr/>
        </p:nvGrpSpPr>
        <p:grpSpPr bwMode="auto">
          <a:xfrm>
            <a:off x="5533601" y="-65882"/>
            <a:ext cx="674687" cy="674688"/>
            <a:chOff x="6798922" y="3837607"/>
            <a:chExt cx="675275" cy="675275"/>
          </a:xfrm>
        </p:grpSpPr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3E0B962B-9324-3F40-A3B6-162A5A13A5C3}"/>
                </a:ext>
              </a:extLst>
            </p:cNvPr>
            <p:cNvSpPr/>
            <p:nvPr/>
          </p:nvSpPr>
          <p:spPr>
            <a:xfrm>
              <a:off x="6798922" y="3837607"/>
              <a:ext cx="675275" cy="675275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Shape 2627">
              <a:extLst>
                <a:ext uri="{FF2B5EF4-FFF2-40B4-BE49-F238E27FC236}">
                  <a16:creationId xmlns="" xmlns:a16="http://schemas.microsoft.com/office/drawing/2014/main" id="{BE5416F3-9D34-B849-951A-A63012760871}"/>
                </a:ext>
              </a:extLst>
            </p:cNvPr>
            <p:cNvSpPr/>
            <p:nvPr/>
          </p:nvSpPr>
          <p:spPr>
            <a:xfrm>
              <a:off x="6967344" y="4006028"/>
              <a:ext cx="338432" cy="33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D4D30C-D13C-4773-8FD3-1D10D3ED4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610"/>
            <a:ext cx="12191997" cy="4339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53E970-1A3E-44B6-9323-0A1874778078}"/>
              </a:ext>
            </a:extLst>
          </p:cNvPr>
          <p:cNvSpPr txBox="1"/>
          <p:nvPr/>
        </p:nvSpPr>
        <p:spPr>
          <a:xfrm>
            <a:off x="37759" y="1214772"/>
            <a:ext cx="12004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Open the link</a:t>
            </a:r>
          </a:p>
          <a:p>
            <a:pPr algn="ctr"/>
            <a:r>
              <a:rPr lang="en-GB" sz="3600" dirty="0">
                <a:hlinkClick r:id="rId3"/>
              </a:rPr>
              <a:t>https://www.youtube.com/watch?v=WsiRSWthV1k</a:t>
            </a:r>
            <a:endParaRPr lang="en-GB" sz="3600" dirty="0"/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12349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CF0C654-3A59-5744-92D4-B8D4C0D8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7" y="257422"/>
            <a:ext cx="6243637" cy="5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ar-OM" altLang="en-US" sz="2000" b="1" dirty="0">
                <a:solidFill>
                  <a:schemeClr val="bg1"/>
                </a:solidFill>
              </a:rPr>
              <a:t>	</a:t>
            </a:r>
            <a:r>
              <a:rPr lang="en-US" altLang="ar-OM" sz="3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revise the letter sounds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E56C8DBF-F774-904A-B586-67E80AD7ECED}"/>
              </a:ext>
            </a:extLst>
          </p:cNvPr>
          <p:cNvGrpSpPr>
            <a:grpSpLocks/>
          </p:cNvGrpSpPr>
          <p:nvPr/>
        </p:nvGrpSpPr>
        <p:grpSpPr bwMode="auto">
          <a:xfrm>
            <a:off x="4921823" y="134808"/>
            <a:ext cx="674687" cy="674688"/>
            <a:chOff x="6798922" y="3837607"/>
            <a:chExt cx="675275" cy="675275"/>
          </a:xfrm>
        </p:grpSpPr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3E0B962B-9324-3F40-A3B6-162A5A13A5C3}"/>
                </a:ext>
              </a:extLst>
            </p:cNvPr>
            <p:cNvSpPr/>
            <p:nvPr/>
          </p:nvSpPr>
          <p:spPr>
            <a:xfrm>
              <a:off x="6798922" y="3837607"/>
              <a:ext cx="675275" cy="675275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Shape 2627">
              <a:extLst>
                <a:ext uri="{FF2B5EF4-FFF2-40B4-BE49-F238E27FC236}">
                  <a16:creationId xmlns="" xmlns:a16="http://schemas.microsoft.com/office/drawing/2014/main" id="{BE5416F3-9D34-B849-951A-A63012760871}"/>
                </a:ext>
              </a:extLst>
            </p:cNvPr>
            <p:cNvSpPr/>
            <p:nvPr/>
          </p:nvSpPr>
          <p:spPr>
            <a:xfrm>
              <a:off x="6967344" y="4006028"/>
              <a:ext cx="338432" cy="33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BEBFB88A-859D-4347-9620-6752995EB8F2}"/>
              </a:ext>
            </a:extLst>
          </p:cNvPr>
          <p:cNvSpPr/>
          <p:nvPr/>
        </p:nvSpPr>
        <p:spPr>
          <a:xfrm>
            <a:off x="1406683" y="3220318"/>
            <a:ext cx="2389289" cy="2378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ai</a:t>
            </a:r>
            <a:endParaRPr lang="en-GB" sz="8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A42B025-D00C-44C2-B664-1BE15D593A75}"/>
              </a:ext>
            </a:extLst>
          </p:cNvPr>
          <p:cNvSpPr/>
          <p:nvPr/>
        </p:nvSpPr>
        <p:spPr>
          <a:xfrm>
            <a:off x="7001135" y="1782467"/>
            <a:ext cx="2428391" cy="18160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ie</a:t>
            </a:r>
            <a:endParaRPr lang="en-GB" sz="11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E5ED5501-6848-4F5B-826E-B4FC34A4CF4C}"/>
              </a:ext>
            </a:extLst>
          </p:cNvPr>
          <p:cNvSpPr/>
          <p:nvPr/>
        </p:nvSpPr>
        <p:spPr>
          <a:xfrm>
            <a:off x="3626260" y="1782467"/>
            <a:ext cx="2287028" cy="186046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5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oa</a:t>
            </a:r>
            <a:endParaRPr lang="en-GB" sz="11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897C9A-3578-4511-B662-11EB2BDA6F74}"/>
              </a:ext>
            </a:extLst>
          </p:cNvPr>
          <p:cNvSpPr txBox="1"/>
          <p:nvPr/>
        </p:nvSpPr>
        <p:spPr>
          <a:xfrm>
            <a:off x="251384" y="831585"/>
            <a:ext cx="3753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Tell me what are these sounds?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5902991-173B-431D-B3D8-DF3F92157CB7}"/>
              </a:ext>
            </a:extLst>
          </p:cNvPr>
          <p:cNvSpPr/>
          <p:nvPr/>
        </p:nvSpPr>
        <p:spPr>
          <a:xfrm>
            <a:off x="8396029" y="3642936"/>
            <a:ext cx="2689065" cy="2219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5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ue</a:t>
            </a:r>
            <a:endParaRPr lang="en-GB" sz="11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10631D7-ABAE-4555-B56F-675BFE72B790}"/>
              </a:ext>
            </a:extLst>
          </p:cNvPr>
          <p:cNvSpPr/>
          <p:nvPr/>
        </p:nvSpPr>
        <p:spPr>
          <a:xfrm>
            <a:off x="5333554" y="3729604"/>
            <a:ext cx="2287028" cy="20457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ee</a:t>
            </a:r>
            <a:endParaRPr lang="en-GB" sz="11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6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75120F8B-3037-3242-8D53-1C940E4C9A3E}"/>
              </a:ext>
            </a:extLst>
          </p:cNvPr>
          <p:cNvGrpSpPr>
            <a:grpSpLocks/>
          </p:cNvGrpSpPr>
          <p:nvPr/>
        </p:nvGrpSpPr>
        <p:grpSpPr bwMode="auto">
          <a:xfrm>
            <a:off x="4354412" y="122004"/>
            <a:ext cx="674687" cy="674687"/>
            <a:chOff x="6798922" y="3837607"/>
            <a:chExt cx="675275" cy="675275"/>
          </a:xfrm>
        </p:grpSpPr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45ED4947-27F6-4A4A-823B-B8FD1B023164}"/>
                </a:ext>
              </a:extLst>
            </p:cNvPr>
            <p:cNvSpPr/>
            <p:nvPr/>
          </p:nvSpPr>
          <p:spPr>
            <a:xfrm>
              <a:off x="6798922" y="3837607"/>
              <a:ext cx="675275" cy="675275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Shape 2627">
              <a:extLst>
                <a:ext uri="{FF2B5EF4-FFF2-40B4-BE49-F238E27FC236}">
                  <a16:creationId xmlns="" xmlns:a16="http://schemas.microsoft.com/office/drawing/2014/main" id="{2354C22C-0984-9C4B-BD77-6641C2C4AFDA}"/>
                </a:ext>
              </a:extLst>
            </p:cNvPr>
            <p:cNvSpPr/>
            <p:nvPr/>
          </p:nvSpPr>
          <p:spPr>
            <a:xfrm>
              <a:off x="6967344" y="4006029"/>
              <a:ext cx="338432" cy="33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algn="ctr" defTabSz="228580" eaLnBrk="1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9DCAC2-5E01-FD41-BBCD-30B81AC2937C}"/>
              </a:ext>
            </a:extLst>
          </p:cNvPr>
          <p:cNvSpPr/>
          <p:nvPr/>
        </p:nvSpPr>
        <p:spPr>
          <a:xfrm>
            <a:off x="4522687" y="1108861"/>
            <a:ext cx="4554072" cy="22159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prstClr val="black"/>
                </a:solidFill>
              </a:rPr>
              <a:t>t</a:t>
            </a:r>
            <a:r>
              <a:rPr lang="en-US" sz="13800" b="1" dirty="0">
                <a:solidFill>
                  <a:srgbClr val="FF0000"/>
                </a:solidFill>
              </a:rPr>
              <a:t>a</a:t>
            </a:r>
            <a:r>
              <a:rPr lang="en-US" sz="13800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84ED7-5695-40E4-90BA-F439C52BBCCA}"/>
              </a:ext>
            </a:extLst>
          </p:cNvPr>
          <p:cNvSpPr/>
          <p:nvPr/>
        </p:nvSpPr>
        <p:spPr>
          <a:xfrm>
            <a:off x="4522687" y="3763092"/>
            <a:ext cx="4531053" cy="22159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800" b="1" dirty="0">
                <a:solidFill>
                  <a:prstClr val="black"/>
                </a:solidFill>
              </a:rPr>
              <a:t>t</a:t>
            </a:r>
            <a:r>
              <a:rPr lang="en-GB" sz="13800" b="1" dirty="0">
                <a:solidFill>
                  <a:srgbClr val="FF0000"/>
                </a:solidFill>
              </a:rPr>
              <a:t>a</a:t>
            </a:r>
            <a:r>
              <a:rPr lang="en-GB" sz="13800" b="1" dirty="0">
                <a:solidFill>
                  <a:prstClr val="black"/>
                </a:solidFill>
              </a:rPr>
              <a:t>p</a:t>
            </a:r>
            <a:r>
              <a:rPr lang="en-GB" sz="13800" b="1" dirty="0">
                <a:solidFill>
                  <a:srgbClr val="FF0000"/>
                </a:solidFill>
              </a:rPr>
              <a:t>e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60FAED-E48E-4BF7-9601-707BFA1849A8}"/>
              </a:ext>
            </a:extLst>
          </p:cNvPr>
          <p:cNvSpPr txBox="1"/>
          <p:nvPr/>
        </p:nvSpPr>
        <p:spPr>
          <a:xfrm>
            <a:off x="810508" y="1910561"/>
            <a:ext cx="3881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Read this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54114D-D0EF-482C-BC4D-A761083AC5F3}"/>
              </a:ext>
            </a:extLst>
          </p:cNvPr>
          <p:cNvSpPr txBox="1"/>
          <p:nvPr/>
        </p:nvSpPr>
        <p:spPr>
          <a:xfrm>
            <a:off x="810508" y="3916979"/>
            <a:ext cx="3881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When we add </a:t>
            </a:r>
            <a:r>
              <a:rPr lang="en-GB" sz="3200" b="1" dirty="0">
                <a:solidFill>
                  <a:srgbClr val="FF0000"/>
                </a:solidFill>
              </a:rPr>
              <a:t>e</a:t>
            </a:r>
            <a:r>
              <a:rPr lang="en-GB" sz="3200" b="1" dirty="0"/>
              <a:t> at the end of the word the </a:t>
            </a:r>
            <a:r>
              <a:rPr lang="en-GB" sz="3200" b="1" dirty="0">
                <a:solidFill>
                  <a:srgbClr val="FF0000"/>
                </a:solidFill>
              </a:rPr>
              <a:t>a</a:t>
            </a:r>
            <a:r>
              <a:rPr lang="en-GB" sz="3200" b="1" dirty="0"/>
              <a:t> sound change to </a:t>
            </a:r>
            <a:r>
              <a:rPr lang="en-GB" sz="3200" b="1" dirty="0">
                <a:solidFill>
                  <a:srgbClr val="FF0000"/>
                </a:solidFill>
              </a:rPr>
              <a:t>ai</a:t>
            </a:r>
            <a:r>
              <a:rPr lang="en-GB" sz="3200" b="1" dirty="0"/>
              <a:t> sound</a:t>
            </a:r>
          </a:p>
        </p:txBody>
      </p:sp>
      <p:sp>
        <p:nvSpPr>
          <p:cNvPr id="3" name="Cloud 2">
            <a:extLst>
              <a:ext uri="{FF2B5EF4-FFF2-40B4-BE49-F238E27FC236}">
                <a16:creationId xmlns="" xmlns:a16="http://schemas.microsoft.com/office/drawing/2014/main" id="{377ED5D0-E5B2-447E-A231-4479DF0CE610}"/>
              </a:ext>
            </a:extLst>
          </p:cNvPr>
          <p:cNvSpPr/>
          <p:nvPr/>
        </p:nvSpPr>
        <p:spPr>
          <a:xfrm>
            <a:off x="9268678" y="3840035"/>
            <a:ext cx="2762901" cy="22159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call it the magic 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1FBB39-ED76-4F4F-B7E6-B4251AF0ABDF}"/>
              </a:ext>
            </a:extLst>
          </p:cNvPr>
          <p:cNvSpPr txBox="1"/>
          <p:nvPr/>
        </p:nvSpPr>
        <p:spPr>
          <a:xfrm>
            <a:off x="4554128" y="181874"/>
            <a:ext cx="6386588" cy="552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ar-OM" altLang="en-US" sz="1600" b="1" dirty="0">
                <a:solidFill>
                  <a:schemeClr val="bg1"/>
                </a:solidFill>
              </a:rPr>
              <a:t>	</a:t>
            </a:r>
            <a:r>
              <a:rPr lang="en-US" altLang="ar-OM" sz="3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introduction to magic e</a:t>
            </a:r>
            <a:endParaRPr lang="en-US" altLang="ar-OM" sz="2400" b="1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004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9250"/>
    </mc:Choice>
    <mc:Fallback>
      <p:transition spd="slow" advTm="29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F76DB5F-8A37-444E-9AE2-774244B2DE9F}"/>
              </a:ext>
            </a:extLst>
          </p:cNvPr>
          <p:cNvSpPr/>
          <p:nvPr/>
        </p:nvSpPr>
        <p:spPr>
          <a:xfrm>
            <a:off x="3830473" y="1801641"/>
            <a:ext cx="4531053" cy="22159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800" b="1" dirty="0">
                <a:solidFill>
                  <a:prstClr val="black"/>
                </a:solidFill>
              </a:rPr>
              <a:t>t</a:t>
            </a:r>
            <a:r>
              <a:rPr lang="en-GB" sz="13800" b="1" dirty="0">
                <a:solidFill>
                  <a:srgbClr val="FF0000"/>
                </a:solidFill>
              </a:rPr>
              <a:t>a</a:t>
            </a:r>
            <a:r>
              <a:rPr lang="en-GB" sz="13800" b="1" dirty="0">
                <a:solidFill>
                  <a:prstClr val="black"/>
                </a:solidFill>
              </a:rPr>
              <a:t>p</a:t>
            </a:r>
            <a:r>
              <a:rPr lang="en-GB" sz="13800" b="1" dirty="0">
                <a:solidFill>
                  <a:srgbClr val="FF0000"/>
                </a:solidFill>
              </a:rPr>
              <a:t>e</a:t>
            </a:r>
            <a:endParaRPr lang="en-GB" sz="9600" b="1" dirty="0">
              <a:solidFill>
                <a:srgbClr val="FF0000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="" xmlns:a16="http://schemas.microsoft.com/office/drawing/2014/main" id="{1B472660-7BEC-4891-B21E-D46722683FEA}"/>
              </a:ext>
            </a:extLst>
          </p:cNvPr>
          <p:cNvSpPr/>
          <p:nvPr/>
        </p:nvSpPr>
        <p:spPr>
          <a:xfrm flipH="1">
            <a:off x="5309936" y="1282278"/>
            <a:ext cx="2005263" cy="1038726"/>
          </a:xfrm>
          <a:prstGeom prst="curvedDownArrow">
            <a:avLst>
              <a:gd name="adj1" fmla="val 25000"/>
              <a:gd name="adj2" fmla="val 50000"/>
              <a:gd name="adj3" fmla="val 419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="" xmlns:a16="http://schemas.microsoft.com/office/drawing/2014/main" id="{8C2F689B-9403-4F90-8BF5-BEE2D9BE6A14}"/>
              </a:ext>
            </a:extLst>
          </p:cNvPr>
          <p:cNvSpPr/>
          <p:nvPr/>
        </p:nvSpPr>
        <p:spPr>
          <a:xfrm>
            <a:off x="3064042" y="4459705"/>
            <a:ext cx="2005263" cy="1203158"/>
          </a:xfrm>
          <a:prstGeom prst="wedgeRoundRectCallout">
            <a:avLst>
              <a:gd name="adj1" fmla="val 59967"/>
              <a:gd name="adj2" fmla="val -134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latin typeface="Bradley Hand ITC" panose="03070402050302030203" pitchFamily="66" charset="0"/>
              </a:rPr>
              <a:t>ai</a:t>
            </a:r>
          </a:p>
        </p:txBody>
      </p:sp>
    </p:spTree>
    <p:extLst>
      <p:ext uri="{BB962C8B-B14F-4D97-AF65-F5344CB8AC3E}">
        <p14:creationId xmlns="" xmlns:p14="http://schemas.microsoft.com/office/powerpoint/2010/main" val="1586359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3399"/>
    </mc:Choice>
    <mc:Fallback>
      <p:transition spd="slow" advTm="2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A75FF9-8FE5-4E82-A788-E3321C6783B5}"/>
              </a:ext>
            </a:extLst>
          </p:cNvPr>
          <p:cNvSpPr txBox="1"/>
          <p:nvPr/>
        </p:nvSpPr>
        <p:spPr>
          <a:xfrm>
            <a:off x="637672" y="1858078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A4DDCA-2E99-4106-AA3C-ECE81CE4966A}"/>
              </a:ext>
            </a:extLst>
          </p:cNvPr>
          <p:cNvSpPr txBox="1"/>
          <p:nvPr/>
        </p:nvSpPr>
        <p:spPr>
          <a:xfrm>
            <a:off x="6998369" y="1723696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22A2C0-64F4-4FC5-A59F-868DD206DA98}"/>
              </a:ext>
            </a:extLst>
          </p:cNvPr>
          <p:cNvSpPr txBox="1"/>
          <p:nvPr/>
        </p:nvSpPr>
        <p:spPr>
          <a:xfrm>
            <a:off x="7162800" y="4051256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2608DB-2975-4C7A-BB6C-D90B376A864A}"/>
              </a:ext>
            </a:extLst>
          </p:cNvPr>
          <p:cNvSpPr txBox="1"/>
          <p:nvPr/>
        </p:nvSpPr>
        <p:spPr>
          <a:xfrm>
            <a:off x="990599" y="3429000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i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6CD6353C-489A-463B-A017-0BC48EB9E5D9}"/>
              </a:ext>
            </a:extLst>
          </p:cNvPr>
          <p:cNvSpPr/>
          <p:nvPr/>
        </p:nvSpPr>
        <p:spPr>
          <a:xfrm>
            <a:off x="2053389" y="2600607"/>
            <a:ext cx="1572127" cy="376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3FCE4D2C-5774-4404-B981-C130135931E8}"/>
              </a:ext>
            </a:extLst>
          </p:cNvPr>
          <p:cNvSpPr/>
          <p:nvPr/>
        </p:nvSpPr>
        <p:spPr>
          <a:xfrm>
            <a:off x="2001251" y="4151477"/>
            <a:ext cx="1572127" cy="376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54D35106-2DBC-4C99-A28B-BC53BA5D164A}"/>
              </a:ext>
            </a:extLst>
          </p:cNvPr>
          <p:cNvSpPr/>
          <p:nvPr/>
        </p:nvSpPr>
        <p:spPr>
          <a:xfrm>
            <a:off x="8109283" y="4982280"/>
            <a:ext cx="1572127" cy="376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53A1F4D-80A5-4DC9-82DE-60788B672198}"/>
              </a:ext>
            </a:extLst>
          </p:cNvPr>
          <p:cNvSpPr/>
          <p:nvPr/>
        </p:nvSpPr>
        <p:spPr>
          <a:xfrm>
            <a:off x="8398044" y="2512374"/>
            <a:ext cx="1572127" cy="376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0ACB5A-9B60-4429-8B3F-535A1DC5FEDE}"/>
              </a:ext>
            </a:extLst>
          </p:cNvPr>
          <p:cNvSpPr txBox="1"/>
          <p:nvPr/>
        </p:nvSpPr>
        <p:spPr>
          <a:xfrm>
            <a:off x="4002506" y="1805314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E5EF8A-CFE7-402D-909D-63D13BBF27DB}"/>
              </a:ext>
            </a:extLst>
          </p:cNvPr>
          <p:cNvSpPr txBox="1"/>
          <p:nvPr/>
        </p:nvSpPr>
        <p:spPr>
          <a:xfrm>
            <a:off x="9809748" y="4239751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oa</a:t>
            </a:r>
            <a:endParaRPr lang="en-GB" sz="11500" b="1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0EA6A5-460B-42C8-BFA8-B31593DF0837}"/>
              </a:ext>
            </a:extLst>
          </p:cNvPr>
          <p:cNvSpPr txBox="1"/>
          <p:nvPr/>
        </p:nvSpPr>
        <p:spPr>
          <a:xfrm>
            <a:off x="3797968" y="3429000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ie</a:t>
            </a:r>
            <a:endParaRPr lang="en-GB" sz="11500" b="1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D64370-A017-440C-AB9C-E71040C6A91C}"/>
              </a:ext>
            </a:extLst>
          </p:cNvPr>
          <p:cNvSpPr txBox="1"/>
          <p:nvPr/>
        </p:nvSpPr>
        <p:spPr>
          <a:xfrm>
            <a:off x="10146632" y="1805314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ue</a:t>
            </a:r>
            <a:endParaRPr lang="en-GB" sz="11500" b="1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BCB4D2-CCD4-4CF1-8670-31344C995C05}"/>
              </a:ext>
            </a:extLst>
          </p:cNvPr>
          <p:cNvSpPr txBox="1"/>
          <p:nvPr/>
        </p:nvSpPr>
        <p:spPr>
          <a:xfrm>
            <a:off x="746428" y="1286207"/>
            <a:ext cx="1026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</a:t>
            </a:r>
            <a:r>
              <a:rPr lang="en-GB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magic e </a:t>
            </a:r>
            <a:r>
              <a:rPr lang="en-GB" sz="3200" b="1" dirty="0"/>
              <a:t>change these short vowels to long vowels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077EA31-468E-4CA0-82B0-86D988AB18DA}"/>
              </a:ext>
            </a:extLst>
          </p:cNvPr>
          <p:cNvSpPr txBox="1"/>
          <p:nvPr/>
        </p:nvSpPr>
        <p:spPr>
          <a:xfrm>
            <a:off x="990599" y="4894006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ln w="0"/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5704F6CE-48BA-434D-AC3E-CF17D8CCEEA7}"/>
              </a:ext>
            </a:extLst>
          </p:cNvPr>
          <p:cNvSpPr/>
          <p:nvPr/>
        </p:nvSpPr>
        <p:spPr>
          <a:xfrm>
            <a:off x="2001251" y="5616483"/>
            <a:ext cx="1572127" cy="376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2A51D6A-792C-4A07-A37B-8514167E291F}"/>
              </a:ext>
            </a:extLst>
          </p:cNvPr>
          <p:cNvSpPr txBox="1"/>
          <p:nvPr/>
        </p:nvSpPr>
        <p:spPr>
          <a:xfrm>
            <a:off x="3797968" y="4894006"/>
            <a:ext cx="1732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 err="1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adley Hand ITC" panose="03070402050302030203" pitchFamily="66" charset="0"/>
              </a:rPr>
              <a:t>ee</a:t>
            </a:r>
            <a:endParaRPr lang="en-GB" sz="11500" b="1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37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701"/>
    </mc:Choice>
    <mc:Fallback>
      <p:transition spd="slow" advTm="327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="" xmlns:a16="http://schemas.microsoft.com/office/drawing/2014/main" id="{BF283D0D-1DE4-4A9F-A600-45D522C4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116"/>
            <a:ext cx="12192000" cy="5670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8666F-9C64-4080-AD4E-734840D4E35A}"/>
              </a:ext>
            </a:extLst>
          </p:cNvPr>
          <p:cNvSpPr txBox="1"/>
          <p:nvPr/>
        </p:nvSpPr>
        <p:spPr>
          <a:xfrm>
            <a:off x="970929" y="129888"/>
            <a:ext cx="3881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Read these words</a:t>
            </a:r>
          </a:p>
        </p:txBody>
      </p:sp>
    </p:spTree>
    <p:extLst>
      <p:ext uri="{BB962C8B-B14F-4D97-AF65-F5344CB8AC3E}">
        <p14:creationId xmlns="" xmlns:p14="http://schemas.microsoft.com/office/powerpoint/2010/main" val="3378467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6355"/>
    </mc:Choice>
    <mc:Fallback>
      <p:transition spd="slow" advTm="963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A8ECCF-502E-4BF9-B361-F1298A70E95B}"/>
              </a:ext>
            </a:extLst>
          </p:cNvPr>
          <p:cNvSpPr txBox="1"/>
          <p:nvPr/>
        </p:nvSpPr>
        <p:spPr>
          <a:xfrm>
            <a:off x="433137" y="1283368"/>
            <a:ext cx="10170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This short video will help you more… enjoy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214D66-9B5A-41F3-B278-6059E67499FE}"/>
              </a:ext>
            </a:extLst>
          </p:cNvPr>
          <p:cNvSpPr txBox="1"/>
          <p:nvPr/>
        </p:nvSpPr>
        <p:spPr>
          <a:xfrm>
            <a:off x="160422" y="2274838"/>
            <a:ext cx="116305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hlinkClick r:id="rId2"/>
              </a:rPr>
              <a:t>https://www.youtube.com/watch?v=c3oA4wfUBak</a:t>
            </a:r>
            <a:endParaRPr lang="en-GB" sz="4800" dirty="0"/>
          </a:p>
          <a:p>
            <a:pPr algn="ctr"/>
            <a:endParaRPr lang="en-GB" sz="4800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D91446DE-BF59-471F-8E3F-945C5E627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7" y="3267377"/>
            <a:ext cx="3128211" cy="3198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2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قالب (كيف أصبح معلماً عن بعد؟)  -  Compatibility Mode" id="{E9C5ADDB-3F73-4F6C-9305-B450E1B2FDA1}" vid="{F65A4D00-67CA-4FBB-8D91-455644856214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41183DB079546B502B88185DD8B9B" ma:contentTypeVersion="4" ma:contentTypeDescription="Create a new document." ma:contentTypeScope="" ma:versionID="e0ae56d20aa6d7a3369997fd925ad6f4">
  <xsd:schema xmlns:xsd="http://www.w3.org/2001/XMLSchema" xmlns:xs="http://www.w3.org/2001/XMLSchema" xmlns:p="http://schemas.microsoft.com/office/2006/metadata/properties" xmlns:ns2="1cb7a250-992c-41dd-af82-65d2a5cbfad6" xmlns:ns3="80cbe815-e369-43ce-ac93-e7cc8b1478ec" targetNamespace="http://schemas.microsoft.com/office/2006/metadata/properties" ma:root="true" ma:fieldsID="4c69e67d02798afbbd67758a547751e0" ns2:_="" ns3:_="">
    <xsd:import namespace="1cb7a250-992c-41dd-af82-65d2a5cbfad6"/>
    <xsd:import namespace="80cbe815-e369-43ce-ac93-e7cc8b1478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7a250-992c-41dd-af82-65d2a5cbf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be815-e369-43ce-ac93-e7cc8b1478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764F3-F6DF-4D1B-9756-D8A0A1352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0BB6E4-D1E6-44C1-9463-59148D061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7a250-992c-41dd-af82-65d2a5cbfad6"/>
    <ds:schemaRef ds:uri="80cbe815-e369-43ce-ac93-e7cc8b1478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285</Words>
  <Application>Microsoft Office PowerPoint</Application>
  <PresentationFormat>Custom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105</cp:revision>
  <dcterms:created xsi:type="dcterms:W3CDTF">2020-11-12T11:21:38Z</dcterms:created>
  <dcterms:modified xsi:type="dcterms:W3CDTF">2021-03-06T05:25:36Z</dcterms:modified>
</cp:coreProperties>
</file>