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g"/>
  <Default Extension="mp4" ContentType="video/mp4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media/image18.jpg" ContentType="image/jpeg"/>
  <Override PartName="/ppt/media/image23.jpg" ContentType="image/jpeg"/>
  <Override PartName="/ppt/media/image29.jpg" ContentType="image/jpeg"/>
  <Override PartName="/ppt/media/image32.jpg" ContentType="image/jpeg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9" r:id="rId2"/>
  </p:sldMasterIdLst>
  <p:notesMasterIdLst>
    <p:notesMasterId r:id="rId19"/>
  </p:notesMasterIdLst>
  <p:sldIdLst>
    <p:sldId id="260" r:id="rId3"/>
    <p:sldId id="271" r:id="rId4"/>
    <p:sldId id="272" r:id="rId5"/>
    <p:sldId id="274" r:id="rId6"/>
    <p:sldId id="273" r:id="rId7"/>
    <p:sldId id="275" r:id="rId8"/>
    <p:sldId id="262" r:id="rId9"/>
    <p:sldId id="276" r:id="rId10"/>
    <p:sldId id="256" r:id="rId11"/>
    <p:sldId id="277" r:id="rId12"/>
    <p:sldId id="278" r:id="rId13"/>
    <p:sldId id="268" r:id="rId14"/>
    <p:sldId id="283" r:id="rId15"/>
    <p:sldId id="281" r:id="rId16"/>
    <p:sldId id="282" r:id="rId17"/>
    <p:sldId id="26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ell" initials="D" lastIdx="1" clrIdx="0">
    <p:extLst>
      <p:ext uri="{19B8F6BF-5375-455C-9EA6-DF929625EA0E}">
        <p15:presenceInfo xmlns:p15="http://schemas.microsoft.com/office/powerpoint/2012/main" userId="Dell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7099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62" autoAdjust="0"/>
    <p:restoredTop sz="94660"/>
  </p:normalViewPr>
  <p:slideViewPr>
    <p:cSldViewPr snapToGrid="0">
      <p:cViewPr varScale="1">
        <p:scale>
          <a:sx n="72" d="100"/>
          <a:sy n="72" d="100"/>
        </p:scale>
        <p:origin x="45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viewProps" Target="view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3-26T06:41:59.037"/>
    </inkml:context>
    <inkml:brush xml:id="br0">
      <inkml:brushProperty name="width" value="0.2" units="cm"/>
      <inkml:brushProperty name="height" value="0.2" units="cm"/>
      <inkml:brushProperty name="color" value="#E71224"/>
      <inkml:brushProperty name="ignorePressure" value="1"/>
    </inkml:brush>
  </inkml:definitions>
  <inkml:trace contextRef="#ctx0" brushRef="#br0">0 0,'0'0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OM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5B8D6275-4530-4622-8BA4-4E091155893F}" type="datetimeFigureOut">
              <a:rPr lang="ar-OM" smtClean="0"/>
              <a:t>13/08/1442</a:t>
            </a:fld>
            <a:endParaRPr lang="ar-OM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OM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ar-OM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OM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F808E930-B371-4C55-998B-4EBE25C0D519}" type="slidenum">
              <a:rPr lang="ar-OM" smtClean="0"/>
              <a:t>‹#›</a:t>
            </a:fld>
            <a:endParaRPr lang="ar-OM"/>
          </a:p>
        </p:txBody>
      </p:sp>
    </p:spTree>
    <p:extLst>
      <p:ext uri="{BB962C8B-B14F-4D97-AF65-F5344CB8AC3E}">
        <p14:creationId xmlns:p14="http://schemas.microsoft.com/office/powerpoint/2010/main" val="16260594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7345F-4D78-4D3D-A157-D006DAE7DECD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0DC9B-F30A-47C9-8997-3CC321BA4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88283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7345F-4D78-4D3D-A157-D006DAE7DECD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0DC9B-F30A-47C9-8997-3CC321BA4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8748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7345F-4D78-4D3D-A157-D006DAE7DECD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0DC9B-F30A-47C9-8997-3CC321BA4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43908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83740" y="2221925"/>
            <a:ext cx="5447453" cy="984885"/>
          </a:xfrm>
        </p:spPr>
        <p:txBody>
          <a:bodyPr lIns="0" tIns="0" rIns="0" bIns="0"/>
          <a:lstStyle>
            <a:lvl1pPr>
              <a:defRPr sz="64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481307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7345F-4D78-4D3D-A157-D006DAE7DECD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0DC9B-F30A-47C9-8997-3CC321BA4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393802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7345F-4D78-4D3D-A157-D006DAE7DECD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0DC9B-F30A-47C9-8997-3CC321BA4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3972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7345F-4D78-4D3D-A157-D006DAE7DECD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0DC9B-F30A-47C9-8997-3CC321BA4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512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7345F-4D78-4D3D-A157-D006DAE7DECD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0DC9B-F30A-47C9-8997-3CC321BA4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46849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7345F-4D78-4D3D-A157-D006DAE7DECD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0DC9B-F30A-47C9-8997-3CC321BA4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2637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7345F-4D78-4D3D-A157-D006DAE7DECD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0DC9B-F30A-47C9-8997-3CC321BA4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297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7345F-4D78-4D3D-A157-D006DAE7DECD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0DC9B-F30A-47C9-8997-3CC321BA4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94348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F7345F-4D78-4D3D-A157-D006DAE7DECD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B0DC9B-F30A-47C9-8997-3CC321BA4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6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F7345F-4D78-4D3D-A157-D006DAE7DECD}" type="datetimeFigureOut">
              <a:rPr lang="en-US" smtClean="0"/>
              <a:t>3/26/2021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B0DC9B-F30A-47C9-8997-3CC321BA47B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4821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9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1" y="68"/>
            <a:ext cx="12191999" cy="68542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2400"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983740" y="2221925"/>
            <a:ext cx="5447453" cy="7386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800" b="0" i="0">
                <a:solidFill>
                  <a:schemeClr val="tx1"/>
                </a:solidFill>
                <a:latin typeface="Times New Roman"/>
                <a:cs typeface="Times New Roman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068236" y="2720170"/>
            <a:ext cx="8055525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4145280" y="6377941"/>
            <a:ext cx="390144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60960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3/26/2021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8778240" y="6377941"/>
            <a:ext cx="2804160" cy="27699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61041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609585">
        <a:defRPr>
          <a:latin typeface="+mn-lt"/>
          <a:ea typeface="+mn-ea"/>
          <a:cs typeface="+mn-cs"/>
        </a:defRPr>
      </a:lvl2pPr>
      <a:lvl3pPr marL="1219170">
        <a:defRPr>
          <a:latin typeface="+mn-lt"/>
          <a:ea typeface="+mn-ea"/>
          <a:cs typeface="+mn-cs"/>
        </a:defRPr>
      </a:lvl3pPr>
      <a:lvl4pPr marL="1828754">
        <a:defRPr>
          <a:latin typeface="+mn-lt"/>
          <a:ea typeface="+mn-ea"/>
          <a:cs typeface="+mn-cs"/>
        </a:defRPr>
      </a:lvl4pPr>
      <a:lvl5pPr marL="2438339">
        <a:defRPr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609585">
        <a:defRPr>
          <a:latin typeface="+mn-lt"/>
          <a:ea typeface="+mn-ea"/>
          <a:cs typeface="+mn-cs"/>
        </a:defRPr>
      </a:lvl2pPr>
      <a:lvl3pPr marL="1219170">
        <a:defRPr>
          <a:latin typeface="+mn-lt"/>
          <a:ea typeface="+mn-ea"/>
          <a:cs typeface="+mn-cs"/>
        </a:defRPr>
      </a:lvl3pPr>
      <a:lvl4pPr marL="1828754">
        <a:defRPr>
          <a:latin typeface="+mn-lt"/>
          <a:ea typeface="+mn-ea"/>
          <a:cs typeface="+mn-cs"/>
        </a:defRPr>
      </a:lvl4pPr>
      <a:lvl5pPr marL="2438339">
        <a:defRPr>
          <a:latin typeface="+mn-lt"/>
          <a:ea typeface="+mn-ea"/>
          <a:cs typeface="+mn-cs"/>
        </a:defRPr>
      </a:lvl5pPr>
      <a:lvl6pPr marL="3047924">
        <a:defRPr>
          <a:latin typeface="+mn-lt"/>
          <a:ea typeface="+mn-ea"/>
          <a:cs typeface="+mn-cs"/>
        </a:defRPr>
      </a:lvl6pPr>
      <a:lvl7pPr marL="3657509">
        <a:defRPr>
          <a:latin typeface="+mn-lt"/>
          <a:ea typeface="+mn-ea"/>
          <a:cs typeface="+mn-cs"/>
        </a:defRPr>
      </a:lvl7pPr>
      <a:lvl8pPr marL="4267093">
        <a:defRPr>
          <a:latin typeface="+mn-lt"/>
          <a:ea typeface="+mn-ea"/>
          <a:cs typeface="+mn-cs"/>
        </a:defRPr>
      </a:lvl8pPr>
      <a:lvl9pPr marL="4876678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hyperlink" Target="https://drive.google.com/file/d/1hYAOL69AQUbI1dHtWjuYbvAv9FERVHFv/view?usp=sharing" TargetMode="Externa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-ube.com/watch?v=R087lYrRpgY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2.png"/><Relationship Id="rId5" Type="http://schemas.openxmlformats.org/officeDocument/2006/relationships/image" Target="../media/image28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customXml" Target="../ink/ink1.xm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7.tmp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6.png"/><Relationship Id="rId5" Type="http://schemas.openxmlformats.org/officeDocument/2006/relationships/image" Target="../media/image35.gif"/><Relationship Id="rId4" Type="http://schemas.openxmlformats.org/officeDocument/2006/relationships/image" Target="../media/image32.jp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liveworksheets.com/eu1303031qa" TargetMode="External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tmp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gi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9.png"/><Relationship Id="rId11" Type="http://schemas.openxmlformats.org/officeDocument/2006/relationships/image" Target="../media/image14.gif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drive.google.com/file/d/1foQmSbTXok6bvg7xI9HVtXv5NwI_nN2C/view?usp=sharing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hyperlink" Target="https://www.liveworksheets.com/da1488233pp" TargetMode="Externa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0.gif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4.gif"/><Relationship Id="rId5" Type="http://schemas.openxmlformats.org/officeDocument/2006/relationships/image" Target="../media/image19.gif"/><Relationship Id="rId4" Type="http://schemas.openxmlformats.org/officeDocument/2006/relationships/image" Target="../media/image18.jp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6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Relationship Id="rId9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2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068" y="248194"/>
            <a:ext cx="4771446" cy="6374673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5" name="عنوان 1">
            <a:extLst>
              <a:ext uri="{FF2B5EF4-FFF2-40B4-BE49-F238E27FC236}">
                <a16:creationId xmlns:a16="http://schemas.microsoft.com/office/drawing/2014/main" id="{5F803C1F-327F-4F46-BC16-252023553C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0" y="505843"/>
            <a:ext cx="4429124" cy="5599153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sz="4800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Jolly Phonics </a:t>
            </a:r>
            <a:br>
              <a:rPr lang="en-US" sz="3700" dirty="0">
                <a:latin typeface="Comic Sans MS" panose="030F0702030302020204" pitchFamily="66" charset="0"/>
              </a:rPr>
            </a:br>
            <a:r>
              <a:rPr lang="en-US" sz="37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  <a:t>Reading 4</a:t>
            </a:r>
            <a:br>
              <a:rPr lang="en-US" sz="3700" b="1" dirty="0">
                <a:solidFill>
                  <a:schemeClr val="bg2">
                    <a:lumMod val="50000"/>
                  </a:schemeClr>
                </a:solidFill>
                <a:latin typeface="Comic Sans MS" panose="030F0702030302020204" pitchFamily="66" charset="0"/>
              </a:rPr>
            </a:br>
            <a:r>
              <a:rPr lang="en-US" sz="37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omic Sans MS" panose="030F0702030302020204" pitchFamily="66" charset="0"/>
              </a:rPr>
              <a:t>Time to fly a kite</a:t>
            </a:r>
            <a:br>
              <a:rPr lang="en-US" sz="3700" dirty="0">
                <a:latin typeface="Comic Sans MS" panose="030F0702030302020204" pitchFamily="66" charset="0"/>
              </a:rPr>
            </a:br>
            <a:br>
              <a:rPr lang="en-US" sz="3700" dirty="0">
                <a:latin typeface="Comic Sans MS" panose="030F0702030302020204" pitchFamily="66" charset="0"/>
              </a:rPr>
            </a:br>
            <a:br>
              <a:rPr lang="en-US" sz="3700" dirty="0">
                <a:latin typeface="Comic Sans MS" panose="030F0702030302020204" pitchFamily="66" charset="0"/>
              </a:rPr>
            </a:br>
            <a:r>
              <a:rPr lang="en-US" sz="37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Day:</a:t>
            </a:r>
            <a:r>
              <a:rPr lang="en-US" sz="3700" dirty="0">
                <a:solidFill>
                  <a:srgbClr val="0070C0"/>
                </a:solidFill>
                <a:latin typeface="Comic Sans MS" panose="030F0702030302020204" pitchFamily="66" charset="0"/>
              </a:rPr>
              <a:t> </a:t>
            </a:r>
            <a:r>
              <a:rPr lang="en-US" sz="3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Wednesday</a:t>
            </a:r>
            <a:br>
              <a:rPr lang="en-US" sz="3700" dirty="0">
                <a:solidFill>
                  <a:srgbClr val="0070C0"/>
                </a:solidFill>
                <a:latin typeface="Comic Sans MS" panose="030F0702030302020204" pitchFamily="66" charset="0"/>
              </a:rPr>
            </a:br>
            <a:r>
              <a:rPr lang="en-US" sz="3700" b="1" dirty="0">
                <a:solidFill>
                  <a:srgbClr val="0070C0"/>
                </a:solidFill>
                <a:latin typeface="Comic Sans MS" panose="030F0702030302020204" pitchFamily="66" charset="0"/>
              </a:rPr>
              <a:t>Date</a:t>
            </a:r>
            <a:r>
              <a:rPr lang="en-US" sz="37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:</a:t>
            </a:r>
            <a:r>
              <a:rPr lang="en-US" sz="3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31</a:t>
            </a:r>
            <a:r>
              <a:rPr lang="en-US" sz="3700" baseline="300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st</a:t>
            </a:r>
            <a:r>
              <a:rPr lang="en-US" sz="3700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 of March 2021</a:t>
            </a:r>
            <a:endParaRPr lang="en-US" sz="37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2" name="صورة 1">
            <a:extLst>
              <a:ext uri="{FF2B5EF4-FFF2-40B4-BE49-F238E27FC236}">
                <a16:creationId xmlns:a16="http://schemas.microsoft.com/office/drawing/2014/main" id="{937B116E-61C9-40EB-8633-71DFEBD5E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61941" y="4279168"/>
            <a:ext cx="2530059" cy="5157663"/>
          </a:xfrm>
          <a:prstGeom prst="rect">
            <a:avLst/>
          </a:prstGeom>
        </p:spPr>
      </p:pic>
      <p:pic>
        <p:nvPicPr>
          <p:cNvPr id="7" name="صورة 6" descr="صورة تحتوي على نص, سماء, خارجي, الطيران&#10;&#10;تم إنشاء الوصف تلقائياً">
            <a:extLst>
              <a:ext uri="{FF2B5EF4-FFF2-40B4-BE49-F238E27FC236}">
                <a16:creationId xmlns:a16="http://schemas.microsoft.com/office/drawing/2014/main" id="{06D5560B-AFC8-4FCE-A802-2E7EE19738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1611" y="148563"/>
            <a:ext cx="2538321" cy="1597539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296676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37549006-060D-472C-84D0-518FF682BB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3CE8C797-AF16-4D5F-8B74-3409EA2485A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913758" cy="2308485"/>
          </a:xfrm>
          <a:prstGeom prst="rect">
            <a:avLst/>
          </a:prstGeom>
        </p:spPr>
      </p:pic>
      <p:pic>
        <p:nvPicPr>
          <p:cNvPr id="5" name="WhatsApp Video 2021-03-26 at 9.24.43 AM">
            <a:hlinkClick r:id="" action="ppaction://media"/>
            <a:extLst>
              <a:ext uri="{FF2B5EF4-FFF2-40B4-BE49-F238E27FC236}">
                <a16:creationId xmlns:a16="http://schemas.microsoft.com/office/drawing/2014/main" id="{5F138907-0CC6-42EE-834F-B532D9B2C94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6"/>
          <a:srcRect t="25922" b="27230"/>
          <a:stretch/>
        </p:blipFill>
        <p:spPr>
          <a:xfrm>
            <a:off x="2023672" y="674558"/>
            <a:ext cx="8859187" cy="5471410"/>
          </a:xfrm>
          <a:prstGeom prst="rect">
            <a:avLst/>
          </a:prstGeom>
        </p:spPr>
      </p:pic>
      <p:sp>
        <p:nvSpPr>
          <p:cNvPr id="7" name="مربع نص 6">
            <a:extLst>
              <a:ext uri="{FF2B5EF4-FFF2-40B4-BE49-F238E27FC236}">
                <a16:creationId xmlns:a16="http://schemas.microsoft.com/office/drawing/2014/main" id="{1D106E70-11F0-4953-AD84-1237326EA196}"/>
              </a:ext>
            </a:extLst>
          </p:cNvPr>
          <p:cNvSpPr txBox="1"/>
          <p:nvPr/>
        </p:nvSpPr>
        <p:spPr>
          <a:xfrm>
            <a:off x="10854589" y="2117601"/>
            <a:ext cx="136568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https://drive.google.com/file/d/1hYAOL69AQUbI1dHtWjuYbvAv9FERVHFv/view?usp=sharing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 </a:t>
            </a:r>
          </a:p>
          <a:p>
            <a:endParaRPr lang="ar-OM" dirty="0"/>
          </a:p>
        </p:txBody>
      </p:sp>
    </p:spTree>
    <p:extLst>
      <p:ext uri="{BB962C8B-B14F-4D97-AF65-F5344CB8AC3E}">
        <p14:creationId xmlns:p14="http://schemas.microsoft.com/office/powerpoint/2010/main" val="40134349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32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EDFDB85C-4216-4CF2-A256-91C2FAD3D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8" name="عنوان 1">
            <a:extLst>
              <a:ext uri="{FF2B5EF4-FFF2-40B4-BE49-F238E27FC236}">
                <a16:creationId xmlns:a16="http://schemas.microsoft.com/office/drawing/2014/main" id="{ECF4B3A1-16C6-4EA5-B133-7A0222E2A6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562600" cy="1325563"/>
          </a:xfrm>
        </p:spPr>
        <p:txBody>
          <a:bodyPr>
            <a:normAutofit/>
          </a:bodyPr>
          <a:lstStyle/>
          <a:p>
            <a:r>
              <a:rPr lang="en-US" sz="5400" b="1" dirty="0"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Tricky words:</a:t>
            </a:r>
            <a:endParaRPr lang="ar-OM" sz="5400" b="1" dirty="0"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5D448C07-D3BB-41DD-A8BD-50DC99DA5C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2771" y="3523622"/>
            <a:ext cx="3109229" cy="3017782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85A79828-AD83-4727-8D00-91B9812A6789}"/>
              </a:ext>
            </a:extLst>
          </p:cNvPr>
          <p:cNvSpPr/>
          <p:nvPr/>
        </p:nvSpPr>
        <p:spPr>
          <a:xfrm>
            <a:off x="4280452" y="2928730"/>
            <a:ext cx="2266122" cy="28315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dirty="0">
                <a:solidFill>
                  <a:srgbClr val="C7099E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https://www.yout-ube.com/watch?v=R087lYrRpgY</a:t>
            </a:r>
            <a:r>
              <a:rPr lang="en-US" sz="3200" b="1" dirty="0">
                <a:solidFill>
                  <a:srgbClr val="C7099E"/>
                </a:solidFill>
              </a:rPr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7047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B6ECCE0-4849-4686-974E-8748F57F4CA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140" t="17575" r="6039" b="12659"/>
          <a:stretch/>
        </p:blipFill>
        <p:spPr>
          <a:xfrm>
            <a:off x="0" y="3010328"/>
            <a:ext cx="12191999" cy="38887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5"/>
          <a:srcRect l="19111" t="15267" r="18442" b="5089"/>
          <a:stretch/>
        </p:blipFill>
        <p:spPr>
          <a:xfrm>
            <a:off x="1862972" y="-1"/>
            <a:ext cx="10329027" cy="3827417"/>
          </a:xfrm>
          <a:prstGeom prst="rect">
            <a:avLst/>
          </a:prstGeo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F3B83012-FBC2-4EFB-B032-FBA9FB057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1773" y="0"/>
            <a:ext cx="1399427" cy="1697535"/>
          </a:xfrm>
        </p:spPr>
        <p:txBody>
          <a:bodyPr>
            <a:normAutofit/>
          </a:bodyPr>
          <a:lstStyle/>
          <a:p>
            <a:r>
              <a:rPr lang="en-US" sz="2400" u="sng" dirty="0">
                <a:solidFill>
                  <a:srgbClr val="FF0000"/>
                </a:solidFill>
                <a:latin typeface="Forte" panose="03060902040502070203" pitchFamily="66" charset="0"/>
              </a:rPr>
              <a:t>Find out </a:t>
            </a:r>
            <a:br>
              <a:rPr lang="en-US" sz="2400" u="sng" dirty="0">
                <a:solidFill>
                  <a:srgbClr val="FF0000"/>
                </a:solidFill>
                <a:latin typeface="Forte" panose="03060902040502070203" pitchFamily="66" charset="0"/>
              </a:rPr>
            </a:br>
            <a:r>
              <a:rPr lang="en-US" sz="2400" u="sng" dirty="0">
                <a:solidFill>
                  <a:srgbClr val="FF0000"/>
                </a:solidFill>
                <a:latin typeface="Forte" panose="03060902040502070203" pitchFamily="66" charset="0"/>
              </a:rPr>
              <a:t>Tricky Words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862972" y="4031382"/>
            <a:ext cx="14238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Comic Sans MS" panose="030F0702030302020204" pitchFamily="66" charset="0"/>
              </a:rPr>
              <a:t>it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781697" y="4407727"/>
            <a:ext cx="796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latin typeface="Comic Sans MS" panose="030F0702030302020204" pitchFamily="66" charset="0"/>
              </a:rPr>
              <a:t>the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67104" y="4446340"/>
            <a:ext cx="9666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Comic Sans MS" panose="030F0702030302020204" pitchFamily="66" charset="0"/>
              </a:rPr>
              <a:t>is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722327" y="4284616"/>
            <a:ext cx="8621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latin typeface="Comic Sans MS" panose="030F0702030302020204" pitchFamily="66" charset="0"/>
              </a:rPr>
              <a:t>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339943" y="4115340"/>
            <a:ext cx="128015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omic Sans MS" panose="030F0702030302020204" pitchFamily="66" charset="0"/>
              </a:rPr>
              <a:t>their</a:t>
            </a:r>
          </a:p>
        </p:txBody>
      </p:sp>
      <p:pic>
        <p:nvPicPr>
          <p:cNvPr id="2" name="تصفيق">
            <a:hlinkClick r:id="" action="ppaction://media"/>
            <a:extLst>
              <a:ext uri="{FF2B5EF4-FFF2-40B4-BE49-F238E27FC236}">
                <a16:creationId xmlns:a16="http://schemas.microsoft.com/office/drawing/2014/main" id="{3EB7CFFD-7B18-4DB0-BF2C-9D37C7F853A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363199" y="5285255"/>
            <a:ext cx="1828800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075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6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7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2" grpId="0"/>
      <p:bldP spid="13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EDFDB85C-4216-4CF2-A256-91C2FAD3D54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85A79828-AD83-4727-8D00-91B9812A6789}"/>
              </a:ext>
            </a:extLst>
          </p:cNvPr>
          <p:cNvSpPr/>
          <p:nvPr/>
        </p:nvSpPr>
        <p:spPr>
          <a:xfrm>
            <a:off x="4280452" y="2928730"/>
            <a:ext cx="2266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11" name="عنوان 1">
            <a:extLst>
              <a:ext uri="{FF2B5EF4-FFF2-40B4-BE49-F238E27FC236}">
                <a16:creationId xmlns:a16="http://schemas.microsoft.com/office/drawing/2014/main" id="{3208DE25-44DB-4DCF-9728-206173B3BD18}"/>
              </a:ext>
            </a:extLst>
          </p:cNvPr>
          <p:cNvSpPr txBox="1">
            <a:spLocks/>
          </p:cNvSpPr>
          <p:nvPr/>
        </p:nvSpPr>
        <p:spPr>
          <a:xfrm>
            <a:off x="520148" y="593396"/>
            <a:ext cx="43699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highlight>
                  <a:srgbClr val="00FFFF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Follow up 1:</a:t>
            </a:r>
            <a:endParaRPr lang="ar-OM" sz="4800" b="1" dirty="0">
              <a:highlight>
                <a:srgbClr val="00FFFF"/>
              </a:highligh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صورة 2" descr="صورة تحتوي على قصاصة فنية&#10;&#10;تم إنشاء الوصف تلقائياً">
            <a:extLst>
              <a:ext uri="{FF2B5EF4-FFF2-40B4-BE49-F238E27FC236}">
                <a16:creationId xmlns:a16="http://schemas.microsoft.com/office/drawing/2014/main" id="{E983C229-B9FA-4CA4-8D2F-7FA5FDFDD2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8910" y="3113396"/>
            <a:ext cx="2608289" cy="3429000"/>
          </a:xfrm>
          <a:prstGeom prst="rect">
            <a:avLst/>
          </a:prstGeom>
        </p:spPr>
      </p:pic>
      <p:pic>
        <p:nvPicPr>
          <p:cNvPr id="4" name="timer">
            <a:hlinkClick r:id="" action="ppaction://media"/>
            <a:extLst>
              <a:ext uri="{FF2B5EF4-FFF2-40B4-BE49-F238E27FC236}">
                <a16:creationId xmlns:a16="http://schemas.microsoft.com/office/drawing/2014/main" id="{68419550-0EF6-4D8C-B3A9-09271E25379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14019" y="140533"/>
            <a:ext cx="2773180" cy="1559914"/>
          </a:xfrm>
          <a:prstGeom prst="rect">
            <a:avLst/>
          </a:prstGeom>
        </p:spPr>
      </p:pic>
      <p:pic>
        <p:nvPicPr>
          <p:cNvPr id="8" name="صورة 7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E03DF09A-00C7-4B72-A184-51E6A487BD8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4459" y="1700447"/>
            <a:ext cx="7984759" cy="5157553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8" name="حبر 17">
                <a:extLst>
                  <a:ext uri="{FF2B5EF4-FFF2-40B4-BE49-F238E27FC236}">
                    <a16:creationId xmlns:a16="http://schemas.microsoft.com/office/drawing/2014/main" id="{05FC2DA1-9217-416E-BE6E-E1AE95843056}"/>
                  </a:ext>
                </a:extLst>
              </p14:cNvPr>
              <p14:cNvContentPartPr/>
              <p14:nvPr/>
            </p14:nvContentPartPr>
            <p14:xfrm>
              <a:off x="12880915" y="1828466"/>
              <a:ext cx="360" cy="360"/>
            </p14:xfrm>
          </p:contentPart>
        </mc:Choice>
        <mc:Fallback>
          <p:pic>
            <p:nvPicPr>
              <p:cNvPr id="18" name="حبر 17">
                <a:extLst>
                  <a:ext uri="{FF2B5EF4-FFF2-40B4-BE49-F238E27FC236}">
                    <a16:creationId xmlns:a16="http://schemas.microsoft.com/office/drawing/2014/main" id="{05FC2DA1-9217-416E-BE6E-E1AE9584305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2844915" y="1792466"/>
                <a:ext cx="72000" cy="72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1723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62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EDFDB85C-4216-4CF2-A256-91C2FAD3D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85A79828-AD83-4727-8D00-91B9812A6789}"/>
              </a:ext>
            </a:extLst>
          </p:cNvPr>
          <p:cNvSpPr/>
          <p:nvPr/>
        </p:nvSpPr>
        <p:spPr>
          <a:xfrm>
            <a:off x="4280452" y="2928730"/>
            <a:ext cx="2266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11" name="عنوان 1">
            <a:extLst>
              <a:ext uri="{FF2B5EF4-FFF2-40B4-BE49-F238E27FC236}">
                <a16:creationId xmlns:a16="http://schemas.microsoft.com/office/drawing/2014/main" id="{3208DE25-44DB-4DCF-9728-206173B3BD18}"/>
              </a:ext>
            </a:extLst>
          </p:cNvPr>
          <p:cNvSpPr txBox="1">
            <a:spLocks/>
          </p:cNvSpPr>
          <p:nvPr/>
        </p:nvSpPr>
        <p:spPr>
          <a:xfrm>
            <a:off x="520148" y="593396"/>
            <a:ext cx="43699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highlight>
                  <a:srgbClr val="00FFFF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Follow up 2:</a:t>
            </a:r>
            <a:endParaRPr lang="ar-OM" sz="4800" b="1" dirty="0">
              <a:highlight>
                <a:srgbClr val="00FFFF"/>
              </a:highligh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2B8F7B38-91E6-4785-95D9-000494DBEB90}"/>
              </a:ext>
            </a:extLst>
          </p:cNvPr>
          <p:cNvSpPr txBox="1"/>
          <p:nvPr/>
        </p:nvSpPr>
        <p:spPr>
          <a:xfrm>
            <a:off x="4280452" y="2691056"/>
            <a:ext cx="3048000" cy="20928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highlight>
                  <a:srgbClr val="FFFF00"/>
                </a:highlight>
                <a:latin typeface="Cavolini" panose="03000502040302020204" pitchFamily="66" charset="0"/>
                <a:cs typeface="Cavolini" panose="03000502040302020204" pitchFamily="66" charset="0"/>
                <a:hlinkClick r:id="rId3"/>
              </a:rPr>
              <a:t>https://www.liveworksheets.com/eu1303031qa</a:t>
            </a:r>
            <a:r>
              <a:rPr lang="en-US" sz="2800" b="1" dirty="0">
                <a:highlight>
                  <a:srgbClr val="FFFF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 </a:t>
            </a:r>
          </a:p>
          <a:p>
            <a:endParaRPr lang="ar-OM" dirty="0"/>
          </a:p>
        </p:txBody>
      </p:sp>
      <p:pic>
        <p:nvPicPr>
          <p:cNvPr id="5" name="صورة 4">
            <a:extLst>
              <a:ext uri="{FF2B5EF4-FFF2-40B4-BE49-F238E27FC236}">
                <a16:creationId xmlns:a16="http://schemas.microsoft.com/office/drawing/2014/main" id="{594C08C2-57F7-4141-AFF4-5D5DEF7914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1259" y="490330"/>
            <a:ext cx="3524250" cy="6256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17886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EDFDB85C-4216-4CF2-A256-91C2FAD3D54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1999" cy="6858000"/>
          </a:xfrm>
          <a:prstGeom prst="rect">
            <a:avLst/>
          </a:prstGeom>
        </p:spPr>
      </p:pic>
      <p:sp>
        <p:nvSpPr>
          <p:cNvPr id="10" name="Rectangle 3">
            <a:extLst>
              <a:ext uri="{FF2B5EF4-FFF2-40B4-BE49-F238E27FC236}">
                <a16:creationId xmlns:a16="http://schemas.microsoft.com/office/drawing/2014/main" id="{85A79828-AD83-4727-8D00-91B9812A6789}"/>
              </a:ext>
            </a:extLst>
          </p:cNvPr>
          <p:cNvSpPr/>
          <p:nvPr/>
        </p:nvSpPr>
        <p:spPr>
          <a:xfrm>
            <a:off x="4280452" y="2928730"/>
            <a:ext cx="226612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dirty="0"/>
          </a:p>
        </p:txBody>
      </p:sp>
      <p:sp>
        <p:nvSpPr>
          <p:cNvPr id="11" name="عنوان 1">
            <a:extLst>
              <a:ext uri="{FF2B5EF4-FFF2-40B4-BE49-F238E27FC236}">
                <a16:creationId xmlns:a16="http://schemas.microsoft.com/office/drawing/2014/main" id="{3208DE25-44DB-4DCF-9728-206173B3BD18}"/>
              </a:ext>
            </a:extLst>
          </p:cNvPr>
          <p:cNvSpPr txBox="1">
            <a:spLocks/>
          </p:cNvSpPr>
          <p:nvPr/>
        </p:nvSpPr>
        <p:spPr>
          <a:xfrm>
            <a:off x="520148" y="593396"/>
            <a:ext cx="436990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highlight>
                  <a:srgbClr val="00FFFF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Homework:</a:t>
            </a:r>
            <a:endParaRPr lang="ar-OM" sz="4800" b="1" dirty="0">
              <a:highlight>
                <a:srgbClr val="00FFFF"/>
              </a:highligh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D8FF378F-D275-477E-9D6F-3584CF6223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2118" y="942628"/>
            <a:ext cx="7659973" cy="5915372"/>
          </a:xfrm>
          <a:prstGeom prst="rect">
            <a:avLst/>
          </a:prstGeom>
        </p:spPr>
      </p:pic>
      <p:pic>
        <p:nvPicPr>
          <p:cNvPr id="6" name="صورة 5">
            <a:extLst>
              <a:ext uri="{FF2B5EF4-FFF2-40B4-BE49-F238E27FC236}">
                <a16:creationId xmlns:a16="http://schemas.microsoft.com/office/drawing/2014/main" id="{21F385FD-27C3-4F21-BEE1-FCB3CD8B4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209" y="2159797"/>
            <a:ext cx="2781079" cy="3094038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4871881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7845966-6EFC-468A-9CC7-BAB4B95854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54372" y="0"/>
            <a:ext cx="9483256" cy="6858000"/>
          </a:xfrm>
          <a:prstGeom prst="rect">
            <a:avLst/>
          </a:prstGeom>
          <a:gradFill>
            <a:gsLst>
              <a:gs pos="0">
                <a:schemeClr val="accent1">
                  <a:lumMod val="100000"/>
                  <a:alpha val="82000"/>
                </a:schemeClr>
              </a:gs>
              <a:gs pos="25000">
                <a:schemeClr val="accent1">
                  <a:alpha val="60000"/>
                </a:schemeClr>
              </a:gs>
              <a:gs pos="94000">
                <a:schemeClr val="bg2">
                  <a:lumMod val="75000"/>
                </a:schemeClr>
              </a:gs>
              <a:gs pos="100000">
                <a:schemeClr val="bg2">
                  <a:lumMod val="75000"/>
                </a:schemeClr>
              </a:gs>
            </a:gsLst>
            <a:lin ang="4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5554383-98AF-4A47-BB65-705FAAA4BE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ADAD1991-FFD1-4E94-ABAB-7560D330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44484" y="0"/>
            <a:ext cx="7837716" cy="6858000"/>
          </a:xfrm>
          <a:custGeom>
            <a:avLst/>
            <a:gdLst>
              <a:gd name="connsiteX0" fmla="*/ 2232159 w 7837716"/>
              <a:gd name="connsiteY0" fmla="*/ 0 h 6858000"/>
              <a:gd name="connsiteX1" fmla="*/ 5605557 w 7837716"/>
              <a:gd name="connsiteY1" fmla="*/ 0 h 6858000"/>
              <a:gd name="connsiteX2" fmla="*/ 5617845 w 7837716"/>
              <a:gd name="connsiteY2" fmla="*/ 5384 h 6858000"/>
              <a:gd name="connsiteX3" fmla="*/ 7837716 w 7837716"/>
              <a:gd name="connsiteY3" fmla="*/ 3429000 h 6858000"/>
              <a:gd name="connsiteX4" fmla="*/ 5617845 w 7837716"/>
              <a:gd name="connsiteY4" fmla="*/ 6852616 h 6858000"/>
              <a:gd name="connsiteX5" fmla="*/ 5605557 w 7837716"/>
              <a:gd name="connsiteY5" fmla="*/ 6858000 h 6858000"/>
              <a:gd name="connsiteX6" fmla="*/ 2232159 w 7837716"/>
              <a:gd name="connsiteY6" fmla="*/ 6858000 h 6858000"/>
              <a:gd name="connsiteX7" fmla="*/ 2219871 w 7837716"/>
              <a:gd name="connsiteY7" fmla="*/ 6852616 h 6858000"/>
              <a:gd name="connsiteX8" fmla="*/ 0 w 7837716"/>
              <a:gd name="connsiteY8" fmla="*/ 3429000 h 6858000"/>
              <a:gd name="connsiteX9" fmla="*/ 2219871 w 7837716"/>
              <a:gd name="connsiteY9" fmla="*/ 53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837716" h="6858000">
                <a:moveTo>
                  <a:pt x="2232159" y="0"/>
                </a:moveTo>
                <a:lnTo>
                  <a:pt x="5605557" y="0"/>
                </a:lnTo>
                <a:lnTo>
                  <a:pt x="5617845" y="5384"/>
                </a:lnTo>
                <a:cubicBezTo>
                  <a:pt x="6931322" y="618789"/>
                  <a:pt x="7837716" y="1921305"/>
                  <a:pt x="7837716" y="3429000"/>
                </a:cubicBezTo>
                <a:cubicBezTo>
                  <a:pt x="7837716" y="4936696"/>
                  <a:pt x="6931322" y="6239212"/>
                  <a:pt x="5617845" y="6852616"/>
                </a:cubicBezTo>
                <a:lnTo>
                  <a:pt x="5605557" y="6858000"/>
                </a:lnTo>
                <a:lnTo>
                  <a:pt x="2232159" y="6858000"/>
                </a:lnTo>
                <a:lnTo>
                  <a:pt x="2219871" y="6852616"/>
                </a:lnTo>
                <a:cubicBezTo>
                  <a:pt x="906394" y="6239212"/>
                  <a:pt x="0" y="4936696"/>
                  <a:pt x="0" y="3429000"/>
                </a:cubicBezTo>
                <a:cubicBezTo>
                  <a:pt x="0" y="1921305"/>
                  <a:pt x="906394" y="618789"/>
                  <a:pt x="2219871" y="5384"/>
                </a:cubicBezTo>
                <a:close/>
              </a:path>
            </a:pathLst>
          </a:custGeom>
          <a:solidFill>
            <a:schemeClr val="bg1"/>
          </a:solidFill>
          <a:ln>
            <a:gradFill>
              <a:gsLst>
                <a:gs pos="0">
                  <a:schemeClr val="accent1">
                    <a:lumMod val="40000"/>
                    <a:lumOff val="60000"/>
                  </a:schemeClr>
                </a:gs>
                <a:gs pos="23000">
                  <a:schemeClr val="accent1">
                    <a:lumMod val="45000"/>
                    <a:lumOff val="55000"/>
                  </a:schemeClr>
                </a:gs>
                <a:gs pos="83000">
                  <a:schemeClr val="bg2">
                    <a:lumMod val="82000"/>
                  </a:schemeClr>
                </a:gs>
                <a:gs pos="100000">
                  <a:schemeClr val="bg2">
                    <a:lumMod val="87000"/>
                  </a:schemeClr>
                </a:gs>
              </a:gsLst>
              <a:lin ang="5400000" scaled="1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2" name="Picture 2" descr="Download Good Job Gif For Kids | PNG &amp; GIF BASE">
            <a:extLst>
              <a:ext uri="{FF2B5EF4-FFF2-40B4-BE49-F238E27FC236}">
                <a16:creationId xmlns:a16="http://schemas.microsoft.com/office/drawing/2014/main" id="{7C54AA62-C6CB-4C67-B4B6-3FF309046562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8566" y="1176793"/>
            <a:ext cx="5457775" cy="454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7628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4279">
              <a:srgbClr val="FFFF00"/>
            </a:gs>
            <a:gs pos="55200">
              <a:srgbClr val="FFFF00"/>
            </a:gs>
            <a:gs pos="0">
              <a:srgbClr val="FFFF0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OMAN\Desktop\صور\maxres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7600" y="685800"/>
            <a:ext cx="9448800" cy="5486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glow rad="139700">
              <a:schemeClr val="accent4">
                <a:satMod val="175000"/>
                <a:alpha val="40000"/>
              </a:schemeClr>
            </a:glow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18143"/>
            <a:ext cx="2974541" cy="268478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69" y="1424774"/>
            <a:ext cx="2540000" cy="1034325"/>
          </a:xfrm>
          <a:prstGeom prst="rect">
            <a:avLst/>
          </a:prstGeom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30859" y="685799"/>
            <a:ext cx="922423" cy="674732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9243" y="36286"/>
            <a:ext cx="3033216" cy="2552188"/>
          </a:xfrm>
          <a:prstGeom prst="rect">
            <a:avLst/>
          </a:prstGeom>
          <a:effectLst>
            <a:glow rad="228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9" name="صورة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3124" y="1239109"/>
            <a:ext cx="2365453" cy="970692"/>
          </a:xfrm>
          <a:prstGeom prst="rect">
            <a:avLst/>
          </a:prstGeom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10" name="صورة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033930" y="645885"/>
            <a:ext cx="3532471" cy="2592104"/>
          </a:xfrm>
          <a:prstGeom prst="rect">
            <a:avLst/>
          </a:prstGeom>
        </p:spPr>
      </p:pic>
      <p:pic>
        <p:nvPicPr>
          <p:cNvPr id="11" name="صورة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54730" y="3922379"/>
            <a:ext cx="2974541" cy="2684780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2" name="صورة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54729" y="5232394"/>
            <a:ext cx="3170195" cy="1143007"/>
          </a:xfrm>
          <a:prstGeom prst="rect">
            <a:avLst/>
          </a:prstGeom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</p:pic>
      <p:pic>
        <p:nvPicPr>
          <p:cNvPr id="13" name="صورة 12"/>
          <p:cNvPicPr>
            <a:picLocks noChangeAspect="1"/>
          </p:cNvPicPr>
          <p:nvPr/>
        </p:nvPicPr>
        <p:blipFill rotWithShape="1">
          <a:blip r:embed="rId10"/>
          <a:srcRect t="76055" r="67795"/>
          <a:stretch/>
        </p:blipFill>
        <p:spPr>
          <a:xfrm>
            <a:off x="5365592" y="4564115"/>
            <a:ext cx="1148469" cy="873039"/>
          </a:xfrm>
          <a:prstGeom prst="rect">
            <a:avLst/>
          </a:prstGeom>
        </p:spPr>
      </p:pic>
      <p:pic>
        <p:nvPicPr>
          <p:cNvPr id="3" name="صورة 2" descr="صورة تحتوي على زهرة, نبات, أصفر&#10;&#10;تم إنشاء الوصف تلقائياً">
            <a:extLst>
              <a:ext uri="{FF2B5EF4-FFF2-40B4-BE49-F238E27FC236}">
                <a16:creationId xmlns:a16="http://schemas.microsoft.com/office/drawing/2014/main" id="{92214DAE-2388-45C7-A4BD-9CC8DAEDB1A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2021" y="854527"/>
            <a:ext cx="2974542" cy="2974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11201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Rectangle 24">
            <a:extLst>
              <a:ext uri="{FF2B5EF4-FFF2-40B4-BE49-F238E27FC236}">
                <a16:creationId xmlns:a16="http://schemas.microsoft.com/office/drawing/2014/main" id="{F3060C83-F051-4F0E-ABAD-AA0DFC48B2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: Shape 26">
            <a:extLst>
              <a:ext uri="{FF2B5EF4-FFF2-40B4-BE49-F238E27FC236}">
                <a16:creationId xmlns:a16="http://schemas.microsoft.com/office/drawing/2014/main" id="{83C98ABE-055B-441F-B07E-44F97F083C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-376156" y="-253670"/>
            <a:ext cx="1827638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29FDB030-9B49-4CED-8CCD-4D99382388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891641" y="422146"/>
            <a:ext cx="645368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83CA14-24A1-485C-8B30-D6A5D87987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8900000" flipH="1">
            <a:off x="10043482" y="655140"/>
            <a:ext cx="687472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9A97C86A-04D6-40F7-AE84-31AB43E6A84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9356643" y="0"/>
            <a:ext cx="2835357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5" name="Isosceles Triangle 34">
            <a:extLst>
              <a:ext uri="{FF2B5EF4-FFF2-40B4-BE49-F238E27FC236}">
                <a16:creationId xmlns:a16="http://schemas.microsoft.com/office/drawing/2014/main" id="{FF9F2414-84E8-453E-B1F3-389FDE8192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976344" y="6115501"/>
            <a:ext cx="1494513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صورة 2" descr="صورة تحتوي على زهرة, نبات, أصفر&#10;&#10;تم إنشاء الوصف تلقائياً">
            <a:extLst>
              <a:ext uri="{FF2B5EF4-FFF2-40B4-BE49-F238E27FC236}">
                <a16:creationId xmlns:a16="http://schemas.microsoft.com/office/drawing/2014/main" id="{753D1A7C-839F-4584-85C8-0E3CA22E6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324" y="103397"/>
            <a:ext cx="5571065" cy="5571065"/>
          </a:xfrm>
          <a:prstGeom prst="rect">
            <a:avLst/>
          </a:prstGeom>
          <a:ln>
            <a:noFill/>
          </a:ln>
        </p:spPr>
      </p:pic>
      <p:sp>
        <p:nvSpPr>
          <p:cNvPr id="37" name="Isosceles Triangle 36">
            <a:extLst>
              <a:ext uri="{FF2B5EF4-FFF2-40B4-BE49-F238E27FC236}">
                <a16:creationId xmlns:a16="http://schemas.microsoft.com/office/drawing/2014/main" id="{3ECA69A1-7536-43AC-85EF-C7106179F5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7604080" y="6453143"/>
            <a:ext cx="814903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مستطيل 3">
            <a:extLst>
              <a:ext uri="{FF2B5EF4-FFF2-40B4-BE49-F238E27FC236}">
                <a16:creationId xmlns:a16="http://schemas.microsoft.com/office/drawing/2014/main" id="{BB52D9CC-9D05-46CA-9EAA-6C555969FD52}"/>
              </a:ext>
            </a:extLst>
          </p:cNvPr>
          <p:cNvSpPr/>
          <p:nvPr/>
        </p:nvSpPr>
        <p:spPr>
          <a:xfrm>
            <a:off x="1607465" y="998876"/>
            <a:ext cx="5033220" cy="5368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4D311B07-F663-42BC-8581-02E383704F7D}"/>
              </a:ext>
            </a:extLst>
          </p:cNvPr>
          <p:cNvSpPr/>
          <p:nvPr/>
        </p:nvSpPr>
        <p:spPr>
          <a:xfrm>
            <a:off x="757980" y="916111"/>
            <a:ext cx="6781711" cy="557063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dirty="0">
                <a:solidFill>
                  <a:srgbClr val="7030A0"/>
                </a:solidFill>
                <a:highlight>
                  <a:srgbClr val="FFFF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Learning Objectives:</a:t>
            </a:r>
          </a:p>
          <a:p>
            <a:pPr algn="ctr"/>
            <a:endParaRPr lang="en-US" sz="3600" b="1" dirty="0">
              <a:solidFill>
                <a:srgbClr val="7030A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7099E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 recognize alternative spelling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-e</a:t>
            </a:r>
            <a:r>
              <a:rPr lang="en-US" sz="3200" b="1" dirty="0">
                <a:solidFill>
                  <a:srgbClr val="C7099E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,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igh</a:t>
            </a:r>
            <a:r>
              <a:rPr lang="en-US" sz="3200" b="1" dirty="0">
                <a:solidFill>
                  <a:srgbClr val="C7099E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and </a:t>
            </a:r>
            <a:r>
              <a:rPr lang="en-US" sz="3200" b="1" dirty="0">
                <a:solidFill>
                  <a:schemeClr val="accent6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y</a:t>
            </a:r>
            <a:r>
              <a:rPr lang="en-US" sz="3200" b="1" dirty="0">
                <a:solidFill>
                  <a:srgbClr val="C7099E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 for the sound </a:t>
            </a:r>
            <a:r>
              <a:rPr lang="en-US" sz="3200" b="1" dirty="0" err="1">
                <a:solidFill>
                  <a:schemeClr val="accent6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ie</a:t>
            </a:r>
            <a:r>
              <a:rPr lang="en-US" sz="3200" b="1" dirty="0">
                <a:solidFill>
                  <a:srgbClr val="C7099E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7099E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 read short text.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b="1" dirty="0">
                <a:solidFill>
                  <a:srgbClr val="C7099E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To blend and segment words.</a:t>
            </a:r>
          </a:p>
          <a:p>
            <a:pPr algn="ctr"/>
            <a:endParaRPr lang="ar-OM" sz="3600" b="1" dirty="0">
              <a:solidFill>
                <a:srgbClr val="7030A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1438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2" name="Rectangle 41">
            <a:extLst>
              <a:ext uri="{FF2B5EF4-FFF2-40B4-BE49-F238E27FC236}">
                <a16:creationId xmlns:a16="http://schemas.microsoft.com/office/drawing/2014/main" id="{91F32EBA-ED97-466E-8CFA-8382584155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مستطيل 4">
            <a:extLst>
              <a:ext uri="{FF2B5EF4-FFF2-40B4-BE49-F238E27FC236}">
                <a16:creationId xmlns:a16="http://schemas.microsoft.com/office/drawing/2014/main" id="{4D311B07-F663-42BC-8581-02E383704F7D}"/>
              </a:ext>
            </a:extLst>
          </p:cNvPr>
          <p:cNvSpPr/>
          <p:nvPr/>
        </p:nvSpPr>
        <p:spPr>
          <a:xfrm>
            <a:off x="965200" y="2470248"/>
            <a:ext cx="4048344" cy="3536236"/>
          </a:xfr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 fontScale="925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tx1"/>
                </a:solidFill>
                <a:highlight>
                  <a:srgbClr val="FFFF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Revision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tx1"/>
                </a:solidFill>
                <a:highlight>
                  <a:srgbClr val="FFFF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Warm up (video)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tx1"/>
                </a:solidFill>
                <a:highlight>
                  <a:srgbClr val="FFFF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Reading (text)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tx1"/>
                </a:solidFill>
                <a:highlight>
                  <a:srgbClr val="FFFF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Follow up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b="1" dirty="0">
                <a:solidFill>
                  <a:schemeClr val="tx1"/>
                </a:solidFill>
                <a:highlight>
                  <a:srgbClr val="FFFF00"/>
                </a:highlight>
                <a:latin typeface="Cavolini" panose="03000502040302020204" pitchFamily="66" charset="0"/>
                <a:cs typeface="Cavolini" panose="03000502040302020204" pitchFamily="66" charset="0"/>
              </a:rPr>
              <a:t>Homework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1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400" b="1" dirty="0">
              <a:solidFill>
                <a:schemeClr val="tx1"/>
              </a:solidFill>
            </a:endParaRPr>
          </a:p>
        </p:txBody>
      </p:sp>
      <p:sp>
        <p:nvSpPr>
          <p:cNvPr id="44" name="Freeform: Shape 43">
            <a:extLst>
              <a:ext uri="{FF2B5EF4-FFF2-40B4-BE49-F238E27FC236}">
                <a16:creationId xmlns:a16="http://schemas.microsoft.com/office/drawing/2014/main" id="{62A38935-BB53-4DF7-A56E-48DD25B685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510370" y="851518"/>
            <a:ext cx="6184806" cy="5154967"/>
          </a:xfrm>
          <a:custGeom>
            <a:avLst/>
            <a:gdLst>
              <a:gd name="connsiteX0" fmla="*/ 363179 w 6184806"/>
              <a:gd name="connsiteY0" fmla="*/ 3125191 h 5154967"/>
              <a:gd name="connsiteX1" fmla="*/ 898270 w 6184806"/>
              <a:gd name="connsiteY1" fmla="*/ 3125191 h 5154967"/>
              <a:gd name="connsiteX2" fmla="*/ 980326 w 6184806"/>
              <a:gd name="connsiteY2" fmla="*/ 3173551 h 5154967"/>
              <a:gd name="connsiteX3" fmla="*/ 1248448 w 6184806"/>
              <a:gd name="connsiteY3" fmla="*/ 3635277 h 5154967"/>
              <a:gd name="connsiteX4" fmla="*/ 1248448 w 6184806"/>
              <a:gd name="connsiteY4" fmla="*/ 3729695 h 5154967"/>
              <a:gd name="connsiteX5" fmla="*/ 980326 w 6184806"/>
              <a:gd name="connsiteY5" fmla="*/ 4191421 h 5154967"/>
              <a:gd name="connsiteX6" fmla="*/ 898270 w 6184806"/>
              <a:gd name="connsiteY6" fmla="*/ 4239781 h 5154967"/>
              <a:gd name="connsiteX7" fmla="*/ 363179 w 6184806"/>
              <a:gd name="connsiteY7" fmla="*/ 4239781 h 5154967"/>
              <a:gd name="connsiteX8" fmla="*/ 279969 w 6184806"/>
              <a:gd name="connsiteY8" fmla="*/ 4191421 h 5154967"/>
              <a:gd name="connsiteX9" fmla="*/ 13002 w 6184806"/>
              <a:gd name="connsiteY9" fmla="*/ 3729695 h 5154967"/>
              <a:gd name="connsiteX10" fmla="*/ 13002 w 6184806"/>
              <a:gd name="connsiteY10" fmla="*/ 3635277 h 5154967"/>
              <a:gd name="connsiteX11" fmla="*/ 279969 w 6184806"/>
              <a:gd name="connsiteY11" fmla="*/ 3173551 h 5154967"/>
              <a:gd name="connsiteX12" fmla="*/ 363179 w 6184806"/>
              <a:gd name="connsiteY12" fmla="*/ 3125191 h 5154967"/>
              <a:gd name="connsiteX13" fmla="*/ 2489721 w 6184806"/>
              <a:gd name="connsiteY13" fmla="*/ 570035 h 5154967"/>
              <a:gd name="connsiteX14" fmla="*/ 2764862 w 6184806"/>
              <a:gd name="connsiteY14" fmla="*/ 570035 h 5154967"/>
              <a:gd name="connsiteX15" fmla="*/ 2796959 w 6184806"/>
              <a:gd name="connsiteY15" fmla="*/ 570035 h 5154967"/>
              <a:gd name="connsiteX16" fmla="*/ 2827587 w 6184806"/>
              <a:gd name="connsiteY16" fmla="*/ 622777 h 5154967"/>
              <a:gd name="connsiteX17" fmla="*/ 2977604 w 6184806"/>
              <a:gd name="connsiteY17" fmla="*/ 881117 h 5154967"/>
              <a:gd name="connsiteX18" fmla="*/ 2977604 w 6184806"/>
              <a:gd name="connsiteY18" fmla="*/ 1025720 h 5154967"/>
              <a:gd name="connsiteX19" fmla="*/ 2566968 w 6184806"/>
              <a:gd name="connsiteY19" fmla="*/ 1732863 h 5154967"/>
              <a:gd name="connsiteX20" fmla="*/ 2441299 w 6184806"/>
              <a:gd name="connsiteY20" fmla="*/ 1806927 h 5154967"/>
              <a:gd name="connsiteX21" fmla="*/ 1621798 w 6184806"/>
              <a:gd name="connsiteY21" fmla="*/ 1806927 h 5154967"/>
              <a:gd name="connsiteX22" fmla="*/ 1583218 w 6184806"/>
              <a:gd name="connsiteY22" fmla="*/ 1801802 h 5154967"/>
              <a:gd name="connsiteX23" fmla="*/ 1556683 w 6184806"/>
              <a:gd name="connsiteY23" fmla="*/ 1790677 h 5154967"/>
              <a:gd name="connsiteX24" fmla="*/ 1572899 w 6184806"/>
              <a:gd name="connsiteY24" fmla="*/ 1762631 h 5154967"/>
              <a:gd name="connsiteX25" fmla="*/ 2147429 w 6184806"/>
              <a:gd name="connsiteY25" fmla="*/ 768968 h 5154967"/>
              <a:gd name="connsiteX26" fmla="*/ 2489721 w 6184806"/>
              <a:gd name="connsiteY26" fmla="*/ 570035 h 5154967"/>
              <a:gd name="connsiteX27" fmla="*/ 1573268 w 6184806"/>
              <a:gd name="connsiteY27" fmla="*/ 0 h 5154967"/>
              <a:gd name="connsiteX28" fmla="*/ 2497662 w 6184806"/>
              <a:gd name="connsiteY28" fmla="*/ 0 h 5154967"/>
              <a:gd name="connsiteX29" fmla="*/ 2639415 w 6184806"/>
              <a:gd name="connsiteY29" fmla="*/ 83546 h 5154967"/>
              <a:gd name="connsiteX30" fmla="*/ 2887862 w 6184806"/>
              <a:gd name="connsiteY30" fmla="*/ 511387 h 5154967"/>
              <a:gd name="connsiteX31" fmla="*/ 2915928 w 6184806"/>
              <a:gd name="connsiteY31" fmla="*/ 559720 h 5154967"/>
              <a:gd name="connsiteX32" fmla="*/ 2893844 w 6184806"/>
              <a:gd name="connsiteY32" fmla="*/ 559720 h 5154967"/>
              <a:gd name="connsiteX33" fmla="*/ 2789466 w 6184806"/>
              <a:gd name="connsiteY33" fmla="*/ 559720 h 5154967"/>
              <a:gd name="connsiteX34" fmla="*/ 2744122 w 6184806"/>
              <a:gd name="connsiteY34" fmla="*/ 481634 h 5154967"/>
              <a:gd name="connsiteX35" fmla="*/ 2570885 w 6184806"/>
              <a:gd name="connsiteY35" fmla="*/ 183309 h 5154967"/>
              <a:gd name="connsiteX36" fmla="*/ 2445216 w 6184806"/>
              <a:gd name="connsiteY36" fmla="*/ 109244 h 5154967"/>
              <a:gd name="connsiteX37" fmla="*/ 1625714 w 6184806"/>
              <a:gd name="connsiteY37" fmla="*/ 109244 h 5154967"/>
              <a:gd name="connsiteX38" fmla="*/ 1498276 w 6184806"/>
              <a:gd name="connsiteY38" fmla="*/ 183309 h 5154967"/>
              <a:gd name="connsiteX39" fmla="*/ 1089410 w 6184806"/>
              <a:gd name="connsiteY39" fmla="*/ 890450 h 5154967"/>
              <a:gd name="connsiteX40" fmla="*/ 1089410 w 6184806"/>
              <a:gd name="connsiteY40" fmla="*/ 1035054 h 5154967"/>
              <a:gd name="connsiteX41" fmla="*/ 1498276 w 6184806"/>
              <a:gd name="connsiteY41" fmla="*/ 1742196 h 5154967"/>
              <a:gd name="connsiteX42" fmla="*/ 1552039 w 6184806"/>
              <a:gd name="connsiteY42" fmla="*/ 1796421 h 5154967"/>
              <a:gd name="connsiteX43" fmla="*/ 1558260 w 6184806"/>
              <a:gd name="connsiteY43" fmla="*/ 1799029 h 5154967"/>
              <a:gd name="connsiteX44" fmla="*/ 1524911 w 6184806"/>
              <a:gd name="connsiteY44" fmla="*/ 1856707 h 5154967"/>
              <a:gd name="connsiteX45" fmla="*/ 1500108 w 6184806"/>
              <a:gd name="connsiteY45" fmla="*/ 1899604 h 5154967"/>
              <a:gd name="connsiteX46" fmla="*/ 1525834 w 6184806"/>
              <a:gd name="connsiteY46" fmla="*/ 1910390 h 5154967"/>
              <a:gd name="connsiteX47" fmla="*/ 1569352 w 6184806"/>
              <a:gd name="connsiteY47" fmla="*/ 1916170 h 5154967"/>
              <a:gd name="connsiteX48" fmla="*/ 2493745 w 6184806"/>
              <a:gd name="connsiteY48" fmla="*/ 1916170 h 5154967"/>
              <a:gd name="connsiteX49" fmla="*/ 2635498 w 6184806"/>
              <a:gd name="connsiteY49" fmla="*/ 1832627 h 5154967"/>
              <a:gd name="connsiteX50" fmla="*/ 3098693 w 6184806"/>
              <a:gd name="connsiteY50" fmla="*/ 1034974 h 5154967"/>
              <a:gd name="connsiteX51" fmla="*/ 3098693 w 6184806"/>
              <a:gd name="connsiteY51" fmla="*/ 871863 h 5154967"/>
              <a:gd name="connsiteX52" fmla="*/ 2945803 w 6184806"/>
              <a:gd name="connsiteY52" fmla="*/ 608576 h 5154967"/>
              <a:gd name="connsiteX53" fmla="*/ 2923422 w 6184806"/>
              <a:gd name="connsiteY53" fmla="*/ 570035 h 5154967"/>
              <a:gd name="connsiteX54" fmla="*/ 3027104 w 6184806"/>
              <a:gd name="connsiteY54" fmla="*/ 570035 h 5154967"/>
              <a:gd name="connsiteX55" fmla="*/ 4690846 w 6184806"/>
              <a:gd name="connsiteY55" fmla="*/ 570035 h 5154967"/>
              <a:gd name="connsiteX56" fmla="*/ 5028384 w 6184806"/>
              <a:gd name="connsiteY56" fmla="*/ 768968 h 5154967"/>
              <a:gd name="connsiteX57" fmla="*/ 6131323 w 6184806"/>
              <a:gd name="connsiteY57" fmla="*/ 2668304 h 5154967"/>
              <a:gd name="connsiteX58" fmla="*/ 6131323 w 6184806"/>
              <a:gd name="connsiteY58" fmla="*/ 3056698 h 5154967"/>
              <a:gd name="connsiteX59" fmla="*/ 5028384 w 6184806"/>
              <a:gd name="connsiteY59" fmla="*/ 4956035 h 5154967"/>
              <a:gd name="connsiteX60" fmla="*/ 4690846 w 6184806"/>
              <a:gd name="connsiteY60" fmla="*/ 5154967 h 5154967"/>
              <a:gd name="connsiteX61" fmla="*/ 2489721 w 6184806"/>
              <a:gd name="connsiteY61" fmla="*/ 5154967 h 5154967"/>
              <a:gd name="connsiteX62" fmla="*/ 2147429 w 6184806"/>
              <a:gd name="connsiteY62" fmla="*/ 4956035 h 5154967"/>
              <a:gd name="connsiteX63" fmla="*/ 1049243 w 6184806"/>
              <a:gd name="connsiteY63" fmla="*/ 3056698 h 5154967"/>
              <a:gd name="connsiteX64" fmla="*/ 1049243 w 6184806"/>
              <a:gd name="connsiteY64" fmla="*/ 2668304 h 5154967"/>
              <a:gd name="connsiteX65" fmla="*/ 1457007 w 6184806"/>
              <a:gd name="connsiteY65" fmla="*/ 1963067 h 5154967"/>
              <a:gd name="connsiteX66" fmla="*/ 1491373 w 6184806"/>
              <a:gd name="connsiteY66" fmla="*/ 1903634 h 5154967"/>
              <a:gd name="connsiteX67" fmla="*/ 1490164 w 6184806"/>
              <a:gd name="connsiteY67" fmla="*/ 1903127 h 5154967"/>
              <a:gd name="connsiteX68" fmla="*/ 1429519 w 6184806"/>
              <a:gd name="connsiteY68" fmla="*/ 1841960 h 5154967"/>
              <a:gd name="connsiteX69" fmla="*/ 968320 w 6184806"/>
              <a:gd name="connsiteY69" fmla="*/ 1044307 h 5154967"/>
              <a:gd name="connsiteX70" fmla="*/ 968320 w 6184806"/>
              <a:gd name="connsiteY70" fmla="*/ 881196 h 5154967"/>
              <a:gd name="connsiteX71" fmla="*/ 1429519 w 6184806"/>
              <a:gd name="connsiteY71" fmla="*/ 83546 h 5154967"/>
              <a:gd name="connsiteX72" fmla="*/ 1573268 w 6184806"/>
              <a:gd name="connsiteY72" fmla="*/ 0 h 5154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</a:cxnLst>
            <a:rect l="l" t="t" r="r" b="b"/>
            <a:pathLst>
              <a:path w="6184806" h="5154967">
                <a:moveTo>
                  <a:pt x="363179" y="3125191"/>
                </a:moveTo>
                <a:cubicBezTo>
                  <a:pt x="363179" y="3125191"/>
                  <a:pt x="363179" y="3125191"/>
                  <a:pt x="898270" y="3125191"/>
                </a:cubicBezTo>
                <a:cubicBezTo>
                  <a:pt x="931786" y="3125191"/>
                  <a:pt x="964145" y="3143614"/>
                  <a:pt x="980326" y="3173551"/>
                </a:cubicBezTo>
                <a:cubicBezTo>
                  <a:pt x="980326" y="3173551"/>
                  <a:pt x="980326" y="3173551"/>
                  <a:pt x="1248448" y="3635277"/>
                </a:cubicBezTo>
                <a:cubicBezTo>
                  <a:pt x="1265784" y="3664063"/>
                  <a:pt x="1265784" y="3700909"/>
                  <a:pt x="1248448" y="3729695"/>
                </a:cubicBezTo>
                <a:cubicBezTo>
                  <a:pt x="1248448" y="3729695"/>
                  <a:pt x="1248448" y="3729695"/>
                  <a:pt x="980326" y="4191421"/>
                </a:cubicBezTo>
                <a:cubicBezTo>
                  <a:pt x="964145" y="4221358"/>
                  <a:pt x="931786" y="4239781"/>
                  <a:pt x="898270" y="4239781"/>
                </a:cubicBezTo>
                <a:cubicBezTo>
                  <a:pt x="898270" y="4239781"/>
                  <a:pt x="898270" y="4239781"/>
                  <a:pt x="363179" y="4239781"/>
                </a:cubicBezTo>
                <a:cubicBezTo>
                  <a:pt x="328508" y="4239781"/>
                  <a:pt x="297305" y="4221358"/>
                  <a:pt x="279969" y="4191421"/>
                </a:cubicBezTo>
                <a:cubicBezTo>
                  <a:pt x="279969" y="4191421"/>
                  <a:pt x="279969" y="4191421"/>
                  <a:pt x="13002" y="3729695"/>
                </a:cubicBezTo>
                <a:cubicBezTo>
                  <a:pt x="-4334" y="3700909"/>
                  <a:pt x="-4334" y="3664063"/>
                  <a:pt x="13002" y="3635277"/>
                </a:cubicBezTo>
                <a:cubicBezTo>
                  <a:pt x="13002" y="3635277"/>
                  <a:pt x="13002" y="3635277"/>
                  <a:pt x="279969" y="3173551"/>
                </a:cubicBezTo>
                <a:cubicBezTo>
                  <a:pt x="297305" y="3143614"/>
                  <a:pt x="328508" y="3125191"/>
                  <a:pt x="363179" y="3125191"/>
                </a:cubicBezTo>
                <a:close/>
                <a:moveTo>
                  <a:pt x="2489721" y="570035"/>
                </a:moveTo>
                <a:cubicBezTo>
                  <a:pt x="2489721" y="570035"/>
                  <a:pt x="2489721" y="570035"/>
                  <a:pt x="2764862" y="570035"/>
                </a:cubicBezTo>
                <a:lnTo>
                  <a:pt x="2796959" y="570035"/>
                </a:lnTo>
                <a:lnTo>
                  <a:pt x="2827587" y="622777"/>
                </a:lnTo>
                <a:cubicBezTo>
                  <a:pt x="2870233" y="696217"/>
                  <a:pt x="2919858" y="781675"/>
                  <a:pt x="2977604" y="881117"/>
                </a:cubicBezTo>
                <a:cubicBezTo>
                  <a:pt x="3004153" y="925204"/>
                  <a:pt x="3004153" y="981634"/>
                  <a:pt x="2977604" y="1025720"/>
                </a:cubicBezTo>
                <a:cubicBezTo>
                  <a:pt x="2977604" y="1025720"/>
                  <a:pt x="2977604" y="1025720"/>
                  <a:pt x="2566968" y="1732863"/>
                </a:cubicBezTo>
                <a:cubicBezTo>
                  <a:pt x="2542188" y="1778712"/>
                  <a:pt x="2492629" y="1806927"/>
                  <a:pt x="2441299" y="1806927"/>
                </a:cubicBezTo>
                <a:cubicBezTo>
                  <a:pt x="2441299" y="1806927"/>
                  <a:pt x="2441299" y="1806927"/>
                  <a:pt x="1621798" y="1806927"/>
                </a:cubicBezTo>
                <a:cubicBezTo>
                  <a:pt x="1608523" y="1806927"/>
                  <a:pt x="1595580" y="1805163"/>
                  <a:pt x="1583218" y="1801802"/>
                </a:cubicBezTo>
                <a:lnTo>
                  <a:pt x="1556683" y="1790677"/>
                </a:lnTo>
                <a:lnTo>
                  <a:pt x="1572899" y="1762631"/>
                </a:lnTo>
                <a:cubicBezTo>
                  <a:pt x="1719523" y="1509042"/>
                  <a:pt x="1907201" y="1184448"/>
                  <a:pt x="2147429" y="768968"/>
                </a:cubicBezTo>
                <a:cubicBezTo>
                  <a:pt x="2218739" y="645819"/>
                  <a:pt x="2347099" y="570035"/>
                  <a:pt x="2489721" y="570035"/>
                </a:cubicBezTo>
                <a:close/>
                <a:moveTo>
                  <a:pt x="1573268" y="0"/>
                </a:moveTo>
                <a:cubicBezTo>
                  <a:pt x="1573268" y="0"/>
                  <a:pt x="1573268" y="0"/>
                  <a:pt x="2497662" y="0"/>
                </a:cubicBezTo>
                <a:cubicBezTo>
                  <a:pt x="2555561" y="0"/>
                  <a:pt x="2611463" y="31828"/>
                  <a:pt x="2639415" y="83546"/>
                </a:cubicBezTo>
                <a:cubicBezTo>
                  <a:pt x="2639415" y="83546"/>
                  <a:pt x="2639415" y="83546"/>
                  <a:pt x="2887862" y="511387"/>
                </a:cubicBezTo>
                <a:lnTo>
                  <a:pt x="2915928" y="559720"/>
                </a:lnTo>
                <a:lnTo>
                  <a:pt x="2893844" y="559720"/>
                </a:lnTo>
                <a:lnTo>
                  <a:pt x="2789466" y="559720"/>
                </a:lnTo>
                <a:lnTo>
                  <a:pt x="2744122" y="481634"/>
                </a:lnTo>
                <a:cubicBezTo>
                  <a:pt x="2570885" y="183309"/>
                  <a:pt x="2570885" y="183309"/>
                  <a:pt x="2570885" y="183309"/>
                </a:cubicBezTo>
                <a:cubicBezTo>
                  <a:pt x="2546104" y="137459"/>
                  <a:pt x="2496545" y="109244"/>
                  <a:pt x="2445216" y="109244"/>
                </a:cubicBezTo>
                <a:cubicBezTo>
                  <a:pt x="1625714" y="109244"/>
                  <a:pt x="1625714" y="109244"/>
                  <a:pt x="1625714" y="109244"/>
                </a:cubicBezTo>
                <a:cubicBezTo>
                  <a:pt x="1572615" y="109244"/>
                  <a:pt x="1524825" y="137459"/>
                  <a:pt x="1498276" y="183309"/>
                </a:cubicBezTo>
                <a:cubicBezTo>
                  <a:pt x="1089410" y="890450"/>
                  <a:pt x="1089410" y="890450"/>
                  <a:pt x="1089410" y="890450"/>
                </a:cubicBezTo>
                <a:cubicBezTo>
                  <a:pt x="1062860" y="934537"/>
                  <a:pt x="1062860" y="990968"/>
                  <a:pt x="1089410" y="1035054"/>
                </a:cubicBezTo>
                <a:cubicBezTo>
                  <a:pt x="1498276" y="1742196"/>
                  <a:pt x="1498276" y="1742196"/>
                  <a:pt x="1498276" y="1742196"/>
                </a:cubicBezTo>
                <a:cubicBezTo>
                  <a:pt x="1511551" y="1765121"/>
                  <a:pt x="1530135" y="1783637"/>
                  <a:pt x="1552039" y="1796421"/>
                </a:cubicBezTo>
                <a:lnTo>
                  <a:pt x="1558260" y="1799029"/>
                </a:lnTo>
                <a:lnTo>
                  <a:pt x="1524911" y="1856707"/>
                </a:lnTo>
                <a:lnTo>
                  <a:pt x="1500108" y="1899604"/>
                </a:lnTo>
                <a:lnTo>
                  <a:pt x="1525834" y="1910390"/>
                </a:lnTo>
                <a:cubicBezTo>
                  <a:pt x="1539779" y="1914181"/>
                  <a:pt x="1554378" y="1916170"/>
                  <a:pt x="1569352" y="1916170"/>
                </a:cubicBezTo>
                <a:cubicBezTo>
                  <a:pt x="2493745" y="1916170"/>
                  <a:pt x="2493745" y="1916170"/>
                  <a:pt x="2493745" y="1916170"/>
                </a:cubicBezTo>
                <a:cubicBezTo>
                  <a:pt x="2551645" y="1916170"/>
                  <a:pt x="2607546" y="1884345"/>
                  <a:pt x="2635498" y="1832627"/>
                </a:cubicBezTo>
                <a:cubicBezTo>
                  <a:pt x="3098693" y="1034974"/>
                  <a:pt x="3098693" y="1034974"/>
                  <a:pt x="3098693" y="1034974"/>
                </a:cubicBezTo>
                <a:cubicBezTo>
                  <a:pt x="3128641" y="985246"/>
                  <a:pt x="3128641" y="921593"/>
                  <a:pt x="3098693" y="871863"/>
                </a:cubicBezTo>
                <a:cubicBezTo>
                  <a:pt x="3040794" y="772157"/>
                  <a:pt x="2990132" y="684914"/>
                  <a:pt x="2945803" y="608576"/>
                </a:cubicBezTo>
                <a:lnTo>
                  <a:pt x="2923422" y="570035"/>
                </a:lnTo>
                <a:lnTo>
                  <a:pt x="3027104" y="570035"/>
                </a:lnTo>
                <a:cubicBezTo>
                  <a:pt x="3349535" y="570035"/>
                  <a:pt x="3865424" y="570035"/>
                  <a:pt x="4690846" y="570035"/>
                </a:cubicBezTo>
                <a:cubicBezTo>
                  <a:pt x="4828714" y="570035"/>
                  <a:pt x="4961827" y="645819"/>
                  <a:pt x="5028384" y="768968"/>
                </a:cubicBezTo>
                <a:cubicBezTo>
                  <a:pt x="5028384" y="768968"/>
                  <a:pt x="5028384" y="768968"/>
                  <a:pt x="6131323" y="2668304"/>
                </a:cubicBezTo>
                <a:cubicBezTo>
                  <a:pt x="6202634" y="2786717"/>
                  <a:pt x="6202634" y="2938285"/>
                  <a:pt x="6131323" y="3056698"/>
                </a:cubicBezTo>
                <a:cubicBezTo>
                  <a:pt x="6131323" y="3056698"/>
                  <a:pt x="6131323" y="3056698"/>
                  <a:pt x="5028384" y="4956035"/>
                </a:cubicBezTo>
                <a:cubicBezTo>
                  <a:pt x="4961827" y="5079184"/>
                  <a:pt x="4828714" y="5154967"/>
                  <a:pt x="4690846" y="5154967"/>
                </a:cubicBezTo>
                <a:cubicBezTo>
                  <a:pt x="4690846" y="5154967"/>
                  <a:pt x="4690846" y="5154967"/>
                  <a:pt x="2489721" y="5154967"/>
                </a:cubicBezTo>
                <a:cubicBezTo>
                  <a:pt x="2347099" y="5154967"/>
                  <a:pt x="2218739" y="5079184"/>
                  <a:pt x="2147429" y="4956035"/>
                </a:cubicBezTo>
                <a:cubicBezTo>
                  <a:pt x="2147429" y="4956035"/>
                  <a:pt x="2147429" y="4956035"/>
                  <a:pt x="1049243" y="3056698"/>
                </a:cubicBezTo>
                <a:cubicBezTo>
                  <a:pt x="977932" y="2938285"/>
                  <a:pt x="977932" y="2786717"/>
                  <a:pt x="1049243" y="2668304"/>
                </a:cubicBezTo>
                <a:cubicBezTo>
                  <a:pt x="1049243" y="2668304"/>
                  <a:pt x="1049243" y="2668304"/>
                  <a:pt x="1457007" y="1963067"/>
                </a:cubicBezTo>
                <a:lnTo>
                  <a:pt x="1491373" y="1903634"/>
                </a:lnTo>
                <a:lnTo>
                  <a:pt x="1490164" y="1903127"/>
                </a:lnTo>
                <a:cubicBezTo>
                  <a:pt x="1465456" y="1888705"/>
                  <a:pt x="1444493" y="1867820"/>
                  <a:pt x="1429519" y="1841960"/>
                </a:cubicBezTo>
                <a:cubicBezTo>
                  <a:pt x="1429519" y="1841960"/>
                  <a:pt x="1429519" y="1841960"/>
                  <a:pt x="968320" y="1044307"/>
                </a:cubicBezTo>
                <a:cubicBezTo>
                  <a:pt x="938371" y="994579"/>
                  <a:pt x="938371" y="930926"/>
                  <a:pt x="968320" y="881196"/>
                </a:cubicBezTo>
                <a:cubicBezTo>
                  <a:pt x="968320" y="881196"/>
                  <a:pt x="968320" y="881196"/>
                  <a:pt x="1429519" y="83546"/>
                </a:cubicBezTo>
                <a:cubicBezTo>
                  <a:pt x="1459466" y="31828"/>
                  <a:pt x="1513373" y="0"/>
                  <a:pt x="1573268" y="0"/>
                </a:cubicBezTo>
                <a:close/>
              </a:path>
            </a:pathLst>
          </a:custGeom>
          <a:solidFill>
            <a:schemeClr val="tx1">
              <a:lumMod val="50000"/>
              <a:lumOff val="50000"/>
              <a:alpha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3" name="صورة 2" descr="صورة تحتوي على زهرة, نبات, أصفر&#10;&#10;تم إنشاء الوصف تلقائياً">
            <a:extLst>
              <a:ext uri="{FF2B5EF4-FFF2-40B4-BE49-F238E27FC236}">
                <a16:creationId xmlns:a16="http://schemas.microsoft.com/office/drawing/2014/main" id="{753D1A7C-839F-4584-85C8-0E3CA22E6C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5330" y="2105470"/>
            <a:ext cx="3217333" cy="3217333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BB52D9CC-9D05-46CA-9EAA-6C555969FD52}"/>
              </a:ext>
            </a:extLst>
          </p:cNvPr>
          <p:cNvSpPr/>
          <p:nvPr/>
        </p:nvSpPr>
        <p:spPr>
          <a:xfrm>
            <a:off x="1607465" y="998876"/>
            <a:ext cx="5033220" cy="5368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OM"/>
          </a:p>
        </p:txBody>
      </p:sp>
      <p:sp>
        <p:nvSpPr>
          <p:cNvPr id="2" name="شريط: مائل لأسفل 1">
            <a:extLst>
              <a:ext uri="{FF2B5EF4-FFF2-40B4-BE49-F238E27FC236}">
                <a16:creationId xmlns:a16="http://schemas.microsoft.com/office/drawing/2014/main" id="{1D8B2D18-E857-4676-99FA-6AA138BDDA42}"/>
              </a:ext>
            </a:extLst>
          </p:cNvPr>
          <p:cNvSpPr/>
          <p:nvPr/>
        </p:nvSpPr>
        <p:spPr>
          <a:xfrm>
            <a:off x="677333" y="490784"/>
            <a:ext cx="8534400" cy="1219200"/>
          </a:xfrm>
          <a:prstGeom prst="ribbon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200" b="1" u="sng" dirty="0">
                <a:solidFill>
                  <a:schemeClr val="bg2">
                    <a:lumMod val="25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Cavolini" panose="03000502040302020204" pitchFamily="66" charset="0"/>
                <a:cs typeface="Cavolini" panose="03000502040302020204" pitchFamily="66" charset="0"/>
              </a:rPr>
              <a:t>About the Lesson:</a:t>
            </a:r>
            <a:endParaRPr lang="ar-OM" sz="3200" b="1" u="sng" dirty="0">
              <a:solidFill>
                <a:schemeClr val="bg2">
                  <a:lumMod val="25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91774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صورة 6">
            <a:extLst>
              <a:ext uri="{FF2B5EF4-FFF2-40B4-BE49-F238E27FC236}">
                <a16:creationId xmlns:a16="http://schemas.microsoft.com/office/drawing/2014/main" id="{C92D22B8-9721-4503-B37B-E143FD4C4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48000"/>
            <a:ext cx="3810000" cy="3810000"/>
          </a:xfrm>
          <a:prstGeom prst="rect">
            <a:avLst/>
          </a:prstGeom>
        </p:spPr>
      </p:pic>
      <p:sp>
        <p:nvSpPr>
          <p:cNvPr id="8" name="انفجار: 8 نقاط 7">
            <a:extLst>
              <a:ext uri="{FF2B5EF4-FFF2-40B4-BE49-F238E27FC236}">
                <a16:creationId xmlns:a16="http://schemas.microsoft.com/office/drawing/2014/main" id="{2AA6EBAF-DB29-4996-8C4C-035739F7EB65}"/>
              </a:ext>
            </a:extLst>
          </p:cNvPr>
          <p:cNvSpPr/>
          <p:nvPr/>
        </p:nvSpPr>
        <p:spPr>
          <a:xfrm>
            <a:off x="176463" y="0"/>
            <a:ext cx="5919537" cy="1900990"/>
          </a:xfrm>
          <a:prstGeom prst="irregularSeal1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u="sng" dirty="0">
                <a:solidFill>
                  <a:schemeClr val="accent6">
                    <a:lumMod val="50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Warm up:</a:t>
            </a:r>
            <a:endParaRPr lang="ar-OM" sz="3600" b="1" u="sng" dirty="0">
              <a:solidFill>
                <a:schemeClr val="accent6">
                  <a:lumMod val="50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pic>
        <p:nvPicPr>
          <p:cNvPr id="9" name="WhatsApp Video 2021-03-25 at 8.11.31 PM">
            <a:hlinkClick r:id="" action="ppaction://media"/>
            <a:extLst>
              <a:ext uri="{FF2B5EF4-FFF2-40B4-BE49-F238E27FC236}">
                <a16:creationId xmlns:a16="http://schemas.microsoft.com/office/drawing/2014/main" id="{76093FD3-18FE-4A8C-AD0B-B02A69722FB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82738" y="1900990"/>
            <a:ext cx="9532798" cy="4262743"/>
          </a:xfrm>
          <a:prstGeom prst="rect">
            <a:avLst/>
          </a:prstGeom>
          <a:effectLst>
            <a:glow rad="139700">
              <a:schemeClr val="accent4">
                <a:satMod val="175000"/>
                <a:alpha val="40000"/>
              </a:schemeClr>
            </a:glow>
          </a:effectLst>
        </p:spPr>
      </p:pic>
      <p:sp>
        <p:nvSpPr>
          <p:cNvPr id="11" name="مربع نص 10">
            <a:extLst>
              <a:ext uri="{FF2B5EF4-FFF2-40B4-BE49-F238E27FC236}">
                <a16:creationId xmlns:a16="http://schemas.microsoft.com/office/drawing/2014/main" id="{00378D8E-B158-4834-BF76-CA038B3058CA}"/>
              </a:ext>
            </a:extLst>
          </p:cNvPr>
          <p:cNvSpPr txBox="1"/>
          <p:nvPr/>
        </p:nvSpPr>
        <p:spPr>
          <a:xfrm>
            <a:off x="9567333" y="59595"/>
            <a:ext cx="2448203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highlight>
                  <a:srgbClr val="FFFF00"/>
                </a:highlight>
                <a:hlinkClick r:id="rId6"/>
              </a:rPr>
              <a:t>https://drive.google.com/file/d/1foQmSbTXok6bvg7xI9HVtXv5NwI_nN2C/view?usp=sharing</a:t>
            </a:r>
            <a:r>
              <a:rPr lang="en-US" b="1" dirty="0">
                <a:highlight>
                  <a:srgbClr val="FFFF00"/>
                </a:highlight>
              </a:rPr>
              <a:t> </a:t>
            </a:r>
          </a:p>
          <a:p>
            <a:endParaRPr lang="ar-OM" dirty="0"/>
          </a:p>
        </p:txBody>
      </p:sp>
    </p:spTree>
    <p:extLst>
      <p:ext uri="{BB962C8B-B14F-4D97-AF65-F5344CB8AC3E}">
        <p14:creationId xmlns:p14="http://schemas.microsoft.com/office/powerpoint/2010/main" val="2670339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384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انفجار: 8 نقاط 1">
            <a:extLst>
              <a:ext uri="{FF2B5EF4-FFF2-40B4-BE49-F238E27FC236}">
                <a16:creationId xmlns:a16="http://schemas.microsoft.com/office/drawing/2014/main" id="{69843176-1355-47C6-A254-A963F9FB67FB}"/>
              </a:ext>
            </a:extLst>
          </p:cNvPr>
          <p:cNvSpPr/>
          <p:nvPr/>
        </p:nvSpPr>
        <p:spPr>
          <a:xfrm>
            <a:off x="176463" y="0"/>
            <a:ext cx="5919537" cy="1900990"/>
          </a:xfrm>
          <a:prstGeom prst="irregularSeal1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>
            <a:glow rad="1016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3600" b="1" u="sng" dirty="0">
                <a:solidFill>
                  <a:srgbClr val="FF0000"/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Revision:</a:t>
            </a:r>
            <a:endParaRPr lang="ar-OM" sz="3600" b="1" u="sng" dirty="0">
              <a:solidFill>
                <a:srgbClr val="FF0000"/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</p:txBody>
      </p: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73D472E-4DA4-4881-9866-792DD431775E}"/>
              </a:ext>
            </a:extLst>
          </p:cNvPr>
          <p:cNvSpPr txBox="1"/>
          <p:nvPr/>
        </p:nvSpPr>
        <p:spPr>
          <a:xfrm>
            <a:off x="933138" y="3045715"/>
            <a:ext cx="6093500" cy="123110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highlight>
                  <a:srgbClr val="00FFFF"/>
                </a:highlight>
                <a:hlinkClick r:id="rId2"/>
              </a:rPr>
              <a:t>https://www.liveworksheets.com/da1488233pp</a:t>
            </a:r>
            <a:r>
              <a:rPr lang="en-US" sz="2800" b="1" dirty="0">
                <a:highlight>
                  <a:srgbClr val="00FFFF"/>
                </a:highlight>
              </a:rPr>
              <a:t> </a:t>
            </a:r>
          </a:p>
          <a:p>
            <a:endParaRPr lang="ar-OM" dirty="0"/>
          </a:p>
        </p:txBody>
      </p:sp>
      <p:pic>
        <p:nvPicPr>
          <p:cNvPr id="16" name="صورة 15">
            <a:extLst>
              <a:ext uri="{FF2B5EF4-FFF2-40B4-BE49-F238E27FC236}">
                <a16:creationId xmlns:a16="http://schemas.microsoft.com/office/drawing/2014/main" id="{794DEB73-E8F3-4BCD-80D5-128ABF0913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6210" y="374755"/>
            <a:ext cx="3524250" cy="5771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193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6774899"/>
              </p:ext>
            </p:extLst>
          </p:nvPr>
        </p:nvGraphicFramePr>
        <p:xfrm>
          <a:off x="762000" y="1933301"/>
          <a:ext cx="9482667" cy="4806165"/>
        </p:xfrm>
        <a:graphic>
          <a:graphicData uri="http://schemas.openxmlformats.org/drawingml/2006/table">
            <a:tbl>
              <a:tblPr firstRow="1" bandRow="1">
                <a:tableStyleId>{284E427A-3D55-4303-BF80-6455036E1DE7}</a:tableStyleId>
              </a:tblPr>
              <a:tblGrid>
                <a:gridCol w="3119025">
                  <a:extLst>
                    <a:ext uri="{9D8B030D-6E8A-4147-A177-3AD203B41FA5}">
                      <a16:colId xmlns:a16="http://schemas.microsoft.com/office/drawing/2014/main" val="3061758573"/>
                    </a:ext>
                  </a:extLst>
                </a:gridCol>
                <a:gridCol w="3181821">
                  <a:extLst>
                    <a:ext uri="{9D8B030D-6E8A-4147-A177-3AD203B41FA5}">
                      <a16:colId xmlns:a16="http://schemas.microsoft.com/office/drawing/2014/main" val="929768534"/>
                    </a:ext>
                  </a:extLst>
                </a:gridCol>
                <a:gridCol w="3181821">
                  <a:extLst>
                    <a:ext uri="{9D8B030D-6E8A-4147-A177-3AD203B41FA5}">
                      <a16:colId xmlns:a16="http://schemas.microsoft.com/office/drawing/2014/main" val="2806579586"/>
                    </a:ext>
                  </a:extLst>
                </a:gridCol>
              </a:tblGrid>
              <a:tr h="1602055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omic Sans MS" panose="030F0702030302020204" pitchFamily="66" charset="0"/>
                        </a:rPr>
                        <a:t>i</a:t>
                      </a:r>
                      <a:r>
                        <a:rPr lang="en-US" sz="4000" dirty="0">
                          <a:latin typeface="Comic Sans MS" panose="030F0702030302020204" pitchFamily="66" charset="0"/>
                        </a:rPr>
                        <a:t>-e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latin typeface="Comic Sans MS" panose="030F0702030302020204" pitchFamily="66" charset="0"/>
                        </a:rPr>
                        <a:t>igh</a:t>
                      </a:r>
                      <a:endParaRPr lang="en-US" sz="4000" dirty="0">
                        <a:latin typeface="Comic Sans MS" panose="030F0702030302020204" pitchFamily="66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dirty="0">
                          <a:latin typeface="Comic Sans MS" panose="030F0702030302020204" pitchFamily="66" charset="0"/>
                        </a:rPr>
                        <a:t>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25220264"/>
                  </a:ext>
                </a:extLst>
              </a:tr>
              <a:tr h="1602055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omic Sans MS" panose="030F0702030302020204" pitchFamily="66" charset="0"/>
                        </a:rPr>
                        <a:t>time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omic Sans MS" panose="030F0702030302020204" pitchFamily="66" charset="0"/>
                        </a:rPr>
                        <a:t>high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omic Sans MS" panose="030F0702030302020204" pitchFamily="66" charset="0"/>
                        </a:rPr>
                        <a:t>fly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3310820"/>
                  </a:ext>
                </a:extLst>
              </a:tr>
              <a:tr h="1602055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omic Sans MS" panose="030F0702030302020204" pitchFamily="66" charset="0"/>
                        </a:rPr>
                        <a:t>kite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omic Sans MS" panose="030F0702030302020204" pitchFamily="66" charset="0"/>
                        </a:rPr>
                        <a:t>higher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latin typeface="Comic Sans MS" panose="030F0702030302020204" pitchFamily="66" charset="0"/>
                        </a:rPr>
                        <a:t>windy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776614"/>
                  </a:ext>
                </a:extLst>
              </a:tr>
            </a:tbl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966" y="118534"/>
            <a:ext cx="2857500" cy="160020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صورة 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264BCE03-DD32-4D59-A83D-884FD4D79CA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82" y="3505593"/>
            <a:ext cx="1415034" cy="1371600"/>
          </a:xfrm>
          <a:prstGeom prst="rect">
            <a:avLst/>
          </a:prstGeom>
        </p:spPr>
      </p:pic>
      <p:pic>
        <p:nvPicPr>
          <p:cNvPr id="8" name="صورة 7" descr="صورة تحتوي على نص, سماء, خارجي, الطيران&#10;&#10;تم إنشاء الوصف تلقائياً">
            <a:extLst>
              <a:ext uri="{FF2B5EF4-FFF2-40B4-BE49-F238E27FC236}">
                <a16:creationId xmlns:a16="http://schemas.microsoft.com/office/drawing/2014/main" id="{DB0669F6-2FB9-4F5C-A3F0-294816712EF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48" y="5202963"/>
            <a:ext cx="1569668" cy="1210733"/>
          </a:xfrm>
          <a:prstGeom prst="rect">
            <a:avLst/>
          </a:prstGeom>
        </p:spPr>
      </p:pic>
      <p:pic>
        <p:nvPicPr>
          <p:cNvPr id="6" name="صورة 5" descr="صورة تحتوي على سماء, النقل, الطيران, خارجي&#10;&#10;تم إنشاء الوصف تلقائياً">
            <a:extLst>
              <a:ext uri="{FF2B5EF4-FFF2-40B4-BE49-F238E27FC236}">
                <a16:creationId xmlns:a16="http://schemas.microsoft.com/office/drawing/2014/main" id="{D6F640F5-CDC9-4F51-9642-25497DE54F7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0869" y="3505593"/>
            <a:ext cx="1466115" cy="1225433"/>
          </a:xfrm>
          <a:prstGeom prst="rect">
            <a:avLst/>
          </a:prstGeom>
        </p:spPr>
      </p:pic>
      <p:pic>
        <p:nvPicPr>
          <p:cNvPr id="10" name="صورة 9" descr="صورة تحتوي على نص, نبات, صورة&#10;&#10;تم إنشاء الوصف تلقائياً">
            <a:extLst>
              <a:ext uri="{FF2B5EF4-FFF2-40B4-BE49-F238E27FC236}">
                <a16:creationId xmlns:a16="http://schemas.microsoft.com/office/drawing/2014/main" id="{D2D22831-96F8-4CAC-AF56-18CAC63338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0749" y="4877193"/>
            <a:ext cx="1906005" cy="1210733"/>
          </a:xfrm>
          <a:prstGeom prst="rect">
            <a:avLst/>
          </a:prstGeom>
        </p:spPr>
      </p:pic>
      <p:pic>
        <p:nvPicPr>
          <p:cNvPr id="11" name="تصفيق">
            <a:hlinkClick r:id="" action="ppaction://media"/>
            <a:extLst>
              <a:ext uri="{FF2B5EF4-FFF2-40B4-BE49-F238E27FC236}">
                <a16:creationId xmlns:a16="http://schemas.microsoft.com/office/drawing/2014/main" id="{2073EEB3-2AD8-43D5-9D5F-BA813F4969F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223751" y="118534"/>
            <a:ext cx="1633928" cy="91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997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509D3AC8-016B-4629-A183-8CD2FDA729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70426"/>
          </a:xfrm>
          <a:prstGeom prst="rect">
            <a:avLst/>
          </a:prstGeom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79D788AF-A265-4D38-AE9A-BEE5D7FE963A}"/>
              </a:ext>
            </a:extLst>
          </p:cNvPr>
          <p:cNvSpPr/>
          <p:nvPr/>
        </p:nvSpPr>
        <p:spPr>
          <a:xfrm>
            <a:off x="3287704" y="211072"/>
            <a:ext cx="556434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Comic Sans MS" panose="030F0702030302020204" pitchFamily="66" charset="0"/>
              </a:rPr>
              <a:t>segmenting</a:t>
            </a:r>
          </a:p>
        </p:txBody>
      </p:sp>
      <p:sp>
        <p:nvSpPr>
          <p:cNvPr id="5" name="Oval 16">
            <a:extLst>
              <a:ext uri="{FF2B5EF4-FFF2-40B4-BE49-F238E27FC236}">
                <a16:creationId xmlns:a16="http://schemas.microsoft.com/office/drawing/2014/main" id="{C0CA1C5F-AD73-4C6E-82F8-93BB61008528}"/>
              </a:ext>
            </a:extLst>
          </p:cNvPr>
          <p:cNvSpPr/>
          <p:nvPr/>
        </p:nvSpPr>
        <p:spPr>
          <a:xfrm>
            <a:off x="2785815" y="1807121"/>
            <a:ext cx="1828800" cy="100584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>
                <a:latin typeface="Comic Sans MS" panose="030F0702030302020204" pitchFamily="66" charset="0"/>
              </a:rPr>
              <a:t>fly</a:t>
            </a:r>
          </a:p>
        </p:txBody>
      </p:sp>
      <p:sp>
        <p:nvSpPr>
          <p:cNvPr id="6" name="Oval 28">
            <a:extLst>
              <a:ext uri="{FF2B5EF4-FFF2-40B4-BE49-F238E27FC236}">
                <a16:creationId xmlns:a16="http://schemas.microsoft.com/office/drawing/2014/main" id="{E2A82E76-A496-48AC-84F8-CB0BF7791920}"/>
              </a:ext>
            </a:extLst>
          </p:cNvPr>
          <p:cNvSpPr/>
          <p:nvPr/>
        </p:nvSpPr>
        <p:spPr>
          <a:xfrm>
            <a:off x="7130750" y="1745583"/>
            <a:ext cx="1828800" cy="1005840"/>
          </a:xfrm>
          <a:prstGeom prst="ellipse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Comic Sans MS" panose="030F0702030302020204" pitchFamily="66" charset="0"/>
              </a:rPr>
              <a:t>high</a:t>
            </a:r>
          </a:p>
        </p:txBody>
      </p:sp>
      <p:sp>
        <p:nvSpPr>
          <p:cNvPr id="7" name="Oval 23">
            <a:extLst>
              <a:ext uri="{FF2B5EF4-FFF2-40B4-BE49-F238E27FC236}">
                <a16:creationId xmlns:a16="http://schemas.microsoft.com/office/drawing/2014/main" id="{00A972B9-C1B5-4CC4-8B50-0CEFD3EAEA8C}"/>
              </a:ext>
            </a:extLst>
          </p:cNvPr>
          <p:cNvSpPr/>
          <p:nvPr/>
        </p:nvSpPr>
        <p:spPr>
          <a:xfrm>
            <a:off x="2851129" y="4106578"/>
            <a:ext cx="849086" cy="57476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f</a:t>
            </a:r>
          </a:p>
        </p:txBody>
      </p:sp>
      <p:sp>
        <p:nvSpPr>
          <p:cNvPr id="8" name="Oval 25">
            <a:extLst>
              <a:ext uri="{FF2B5EF4-FFF2-40B4-BE49-F238E27FC236}">
                <a16:creationId xmlns:a16="http://schemas.microsoft.com/office/drawing/2014/main" id="{E419338D-3A72-483D-82D6-17AC6A09996E}"/>
              </a:ext>
            </a:extLst>
          </p:cNvPr>
          <p:cNvSpPr/>
          <p:nvPr/>
        </p:nvSpPr>
        <p:spPr>
          <a:xfrm>
            <a:off x="3830843" y="4106578"/>
            <a:ext cx="849086" cy="57476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l</a:t>
            </a:r>
          </a:p>
        </p:txBody>
      </p:sp>
      <p:sp>
        <p:nvSpPr>
          <p:cNvPr id="9" name="Oval 24">
            <a:extLst>
              <a:ext uri="{FF2B5EF4-FFF2-40B4-BE49-F238E27FC236}">
                <a16:creationId xmlns:a16="http://schemas.microsoft.com/office/drawing/2014/main" id="{E5D6E627-5411-4660-B263-5E5CCD938656}"/>
              </a:ext>
            </a:extLst>
          </p:cNvPr>
          <p:cNvSpPr/>
          <p:nvPr/>
        </p:nvSpPr>
        <p:spPr>
          <a:xfrm>
            <a:off x="4810557" y="4106578"/>
            <a:ext cx="849086" cy="57476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Comic Sans MS" panose="030F0702030302020204" pitchFamily="66" charset="0"/>
              </a:rPr>
              <a:t>y</a:t>
            </a:r>
          </a:p>
        </p:txBody>
      </p:sp>
      <p:sp>
        <p:nvSpPr>
          <p:cNvPr id="10" name="Oval 36">
            <a:extLst>
              <a:ext uri="{FF2B5EF4-FFF2-40B4-BE49-F238E27FC236}">
                <a16:creationId xmlns:a16="http://schemas.microsoft.com/office/drawing/2014/main" id="{75C814FF-C201-4FAC-9F37-27A97D55B4D4}"/>
              </a:ext>
            </a:extLst>
          </p:cNvPr>
          <p:cNvSpPr/>
          <p:nvPr/>
        </p:nvSpPr>
        <p:spPr>
          <a:xfrm>
            <a:off x="7575901" y="4093716"/>
            <a:ext cx="849086" cy="57476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Cavolini" panose="03000502040302020204" pitchFamily="66" charset="0"/>
                <a:cs typeface="Cavolini" panose="03000502040302020204" pitchFamily="66" charset="0"/>
              </a:rPr>
              <a:t>h</a:t>
            </a:r>
          </a:p>
        </p:txBody>
      </p:sp>
      <p:sp>
        <p:nvSpPr>
          <p:cNvPr id="11" name="Oval 35">
            <a:extLst>
              <a:ext uri="{FF2B5EF4-FFF2-40B4-BE49-F238E27FC236}">
                <a16:creationId xmlns:a16="http://schemas.microsoft.com/office/drawing/2014/main" id="{BA3FB8A0-963A-41BE-B983-7E0D548D1F8A}"/>
              </a:ext>
            </a:extLst>
          </p:cNvPr>
          <p:cNvSpPr/>
          <p:nvPr/>
        </p:nvSpPr>
        <p:spPr>
          <a:xfrm>
            <a:off x="8555615" y="4093716"/>
            <a:ext cx="1082133" cy="574766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Comic Sans MS" panose="030F0702030302020204" pitchFamily="66" charset="0"/>
              </a:rPr>
              <a:t>igh</a:t>
            </a:r>
            <a:endParaRPr lang="en-US" sz="2800" dirty="0">
              <a:latin typeface="Comic Sans MS" panose="030F0702030302020204" pitchFamily="66" charset="0"/>
            </a:endParaRPr>
          </a:p>
        </p:txBody>
      </p:sp>
      <p:pic>
        <p:nvPicPr>
          <p:cNvPr id="12" name="صورة 11">
            <a:extLst>
              <a:ext uri="{FF2B5EF4-FFF2-40B4-BE49-F238E27FC236}">
                <a16:creationId xmlns:a16="http://schemas.microsoft.com/office/drawing/2014/main" id="{A1B04F13-38B8-470D-8697-D06B99D7CB5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95147" y="2855926"/>
            <a:ext cx="487722" cy="1431261"/>
          </a:xfrm>
          <a:prstGeom prst="rect">
            <a:avLst/>
          </a:prstGeom>
        </p:spPr>
      </p:pic>
      <p:pic>
        <p:nvPicPr>
          <p:cNvPr id="14" name="صورة 13">
            <a:extLst>
              <a:ext uri="{FF2B5EF4-FFF2-40B4-BE49-F238E27FC236}">
                <a16:creationId xmlns:a16="http://schemas.microsoft.com/office/drawing/2014/main" id="{E02FE9ED-4472-4CA2-8C77-52CF8A388A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012140" y="2751422"/>
            <a:ext cx="245065" cy="1488541"/>
          </a:xfrm>
          <a:prstGeom prst="rect">
            <a:avLst/>
          </a:prstGeom>
        </p:spPr>
      </p:pic>
      <p:pic>
        <p:nvPicPr>
          <p:cNvPr id="16" name="صورة 15">
            <a:extLst>
              <a:ext uri="{FF2B5EF4-FFF2-40B4-BE49-F238E27FC236}">
                <a16:creationId xmlns:a16="http://schemas.microsoft.com/office/drawing/2014/main" id="{4C7735CD-183B-42FC-9BB5-CA18C6D93F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09722" y="2645865"/>
            <a:ext cx="956757" cy="1654392"/>
          </a:xfrm>
          <a:prstGeom prst="rect">
            <a:avLst/>
          </a:prstGeom>
        </p:spPr>
      </p:pic>
      <p:pic>
        <p:nvPicPr>
          <p:cNvPr id="17" name="صورة 16">
            <a:extLst>
              <a:ext uri="{FF2B5EF4-FFF2-40B4-BE49-F238E27FC236}">
                <a16:creationId xmlns:a16="http://schemas.microsoft.com/office/drawing/2014/main" id="{686391DD-7F8A-41AE-84FA-25E8277DAF2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31917" y="2726236"/>
            <a:ext cx="243861" cy="1493649"/>
          </a:xfrm>
          <a:prstGeom prst="rect">
            <a:avLst/>
          </a:prstGeom>
        </p:spPr>
      </p:pic>
      <p:pic>
        <p:nvPicPr>
          <p:cNvPr id="18" name="صورة 17">
            <a:extLst>
              <a:ext uri="{FF2B5EF4-FFF2-40B4-BE49-F238E27FC236}">
                <a16:creationId xmlns:a16="http://schemas.microsoft.com/office/drawing/2014/main" id="{46CED379-2670-4525-A488-B208E9DC87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674674" y="2542321"/>
            <a:ext cx="284876" cy="1744866"/>
          </a:xfrm>
          <a:prstGeom prst="rect">
            <a:avLst/>
          </a:prstGeom>
        </p:spPr>
      </p:pic>
      <p:pic>
        <p:nvPicPr>
          <p:cNvPr id="19" name="تصفيق">
            <a:hlinkClick r:id="" action="ppaction://media"/>
            <a:extLst>
              <a:ext uri="{FF2B5EF4-FFF2-40B4-BE49-F238E27FC236}">
                <a16:creationId xmlns:a16="http://schemas.microsoft.com/office/drawing/2014/main" id="{C6350716-0145-45C0-91DD-D4453CBDE6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 flipV="1">
            <a:off x="10134535" y="4981148"/>
            <a:ext cx="2057465" cy="1157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1282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19111" t="15267" r="18442" b="50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تصفيق">
            <a:hlinkClick r:id="" action="ppaction://media"/>
            <a:extLst>
              <a:ext uri="{FF2B5EF4-FFF2-40B4-BE49-F238E27FC236}">
                <a16:creationId xmlns:a16="http://schemas.microsoft.com/office/drawing/2014/main" id="{B256F33E-037A-457D-8B55-270B34EBA9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135016" y="5178162"/>
            <a:ext cx="1827135" cy="1027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89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4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1025</TotalTime>
  <Words>185</Words>
  <Application>Microsoft Office PowerPoint</Application>
  <PresentationFormat>شاشة عريضة</PresentationFormat>
  <Paragraphs>46</Paragraphs>
  <Slides>16</Slides>
  <Notes>0</Notes>
  <HiddenSlides>0</HiddenSlides>
  <MMClips>7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Cavolini</vt:lpstr>
      <vt:lpstr>Comic Sans MS</vt:lpstr>
      <vt:lpstr>Forte</vt:lpstr>
      <vt:lpstr>Times New Roman</vt:lpstr>
      <vt:lpstr>Office Theme</vt:lpstr>
      <vt:lpstr>Office Theme</vt:lpstr>
      <vt:lpstr>Jolly Phonics  Reading 4 Time to fly a kite   Day: Wednesday Date: 31st  of March 2021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Tricky words:</vt:lpstr>
      <vt:lpstr>Find out  Tricky Words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m16181550@moe.om</cp:lastModifiedBy>
  <cp:revision>23</cp:revision>
  <dcterms:created xsi:type="dcterms:W3CDTF">2020-12-04T07:40:31Z</dcterms:created>
  <dcterms:modified xsi:type="dcterms:W3CDTF">2021-03-26T06:42:35Z</dcterms:modified>
</cp:coreProperties>
</file>