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  <p:sldMasterId id="2147483662" r:id="rId2"/>
  </p:sldMasterIdLst>
  <p:notesMasterIdLst>
    <p:notesMasterId r:id="rId27"/>
  </p:notesMasterIdLst>
  <p:sldIdLst>
    <p:sldId id="308" r:id="rId3"/>
    <p:sldId id="309" r:id="rId4"/>
    <p:sldId id="324" r:id="rId5"/>
    <p:sldId id="316" r:id="rId6"/>
    <p:sldId id="310" r:id="rId7"/>
    <p:sldId id="325" r:id="rId8"/>
    <p:sldId id="331" r:id="rId9"/>
    <p:sldId id="326" r:id="rId10"/>
    <p:sldId id="327" r:id="rId11"/>
    <p:sldId id="330" r:id="rId12"/>
    <p:sldId id="328" r:id="rId13"/>
    <p:sldId id="329" r:id="rId14"/>
    <p:sldId id="336" r:id="rId15"/>
    <p:sldId id="317" r:id="rId16"/>
    <p:sldId id="333" r:id="rId17"/>
    <p:sldId id="334" r:id="rId18"/>
    <p:sldId id="338" r:id="rId19"/>
    <p:sldId id="335" r:id="rId20"/>
    <p:sldId id="332" r:id="rId21"/>
    <p:sldId id="339" r:id="rId22"/>
    <p:sldId id="340" r:id="rId23"/>
    <p:sldId id="341" r:id="rId24"/>
    <p:sldId id="343" r:id="rId25"/>
    <p:sldId id="344" r:id="rId26"/>
  </p:sldIdLst>
  <p:sldSz cx="6858000" cy="51435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543"/>
    <a:srgbClr val="E84E0F"/>
    <a:srgbClr val="253D50"/>
    <a:srgbClr val="CFDD45"/>
    <a:srgbClr val="CF4E45"/>
    <a:srgbClr val="F58B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3C87017-D015-4383-85DD-46256346845D}">
  <a:tblStyle styleId="{43C87017-D015-4383-85DD-46256346845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234" y="102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slide" Target="slides/slide24.xml" /><Relationship Id="rId3" Type="http://schemas.openxmlformats.org/officeDocument/2006/relationships/slide" Target="slides/slide1.xml" /><Relationship Id="rId21" Type="http://schemas.openxmlformats.org/officeDocument/2006/relationships/slide" Target="slides/slide19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slide" Target="slides/slide23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29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slide" Target="slides/slide22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slide" Target="slides/slide21.xml" /><Relationship Id="rId28" Type="http://schemas.openxmlformats.org/officeDocument/2006/relationships/presProps" Target="presProps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31" Type="http://schemas.openxmlformats.org/officeDocument/2006/relationships/tableStyles" Target="tableStyles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slide" Target="slides/slide20.xml" /><Relationship Id="rId27" Type="http://schemas.openxmlformats.org/officeDocument/2006/relationships/notesMaster" Target="notesMasters/notesMaster1.xml" /><Relationship Id="rId30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26512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4361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1871ECE3-51E1-44DB-9565-BBD7C42AFDDB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C8BC-0007-46EC-BB32-2F30C240A8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769" y="1041401"/>
            <a:ext cx="2091631" cy="1028700"/>
          </a:xfrm>
        </p:spPr>
        <p:txBody>
          <a:bodyPr anchor="b">
            <a:normAutofit/>
          </a:bodyPr>
          <a:lstStyle>
            <a:lvl1pPr algn="ctr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1" y="736599"/>
            <a:ext cx="3076575" cy="3670301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7769" y="2273299"/>
            <a:ext cx="209163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  <a:lvl2pPr marL="288036" indent="0">
              <a:buNone/>
              <a:defRPr sz="800"/>
            </a:lvl2pPr>
            <a:lvl3pPr marL="576072" indent="0">
              <a:buNone/>
              <a:defRPr sz="600"/>
            </a:lvl3pPr>
            <a:lvl4pPr marL="864108" indent="0">
              <a:buNone/>
              <a:defRPr sz="600"/>
            </a:lvl4pPr>
            <a:lvl5pPr marL="1152144" indent="0">
              <a:buNone/>
              <a:defRPr sz="600"/>
            </a:lvl5pPr>
            <a:lvl6pPr marL="1440180" indent="0">
              <a:buNone/>
              <a:defRPr sz="600"/>
            </a:lvl6pPr>
            <a:lvl7pPr marL="1728216" indent="0">
              <a:buNone/>
              <a:defRPr sz="600"/>
            </a:lvl7pPr>
            <a:lvl8pPr marL="2016252" indent="0">
              <a:buNone/>
              <a:defRPr sz="600"/>
            </a:lvl8pPr>
            <a:lvl9pPr marL="2304288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10/4/2020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785345" y="2184400"/>
            <a:ext cx="197690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089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662" y="1412874"/>
            <a:ext cx="3511022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53343" y="781050"/>
            <a:ext cx="1723133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  <a:lvl2pPr marL="288036" indent="0">
              <a:buNone/>
              <a:defRPr sz="1000"/>
            </a:lvl2pPr>
            <a:lvl3pPr marL="576072" indent="0">
              <a:buNone/>
              <a:defRPr sz="1000"/>
            </a:lvl3pPr>
            <a:lvl4pPr marL="864108" indent="0">
              <a:buNone/>
              <a:defRPr sz="1000"/>
            </a:lvl4pPr>
            <a:lvl5pPr marL="1152144" indent="0">
              <a:buNone/>
              <a:defRPr sz="1000"/>
            </a:lvl5pPr>
            <a:lvl6pPr marL="1440180" indent="0">
              <a:buNone/>
              <a:defRPr sz="1000"/>
            </a:lvl6pPr>
            <a:lvl7pPr marL="1728216" indent="0">
              <a:buNone/>
              <a:defRPr sz="1000"/>
            </a:lvl7pPr>
            <a:lvl8pPr marL="2016252" indent="0">
              <a:buNone/>
              <a:defRPr sz="1000"/>
            </a:lvl8pPr>
            <a:lvl9pPr marL="2304288" indent="0">
              <a:buNone/>
              <a:defRPr sz="1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8662" y="2441574"/>
            <a:ext cx="351102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100"/>
            </a:lvl1pPr>
            <a:lvl2pPr marL="288036" indent="0">
              <a:buNone/>
              <a:defRPr sz="800"/>
            </a:lvl2pPr>
            <a:lvl3pPr marL="576072" indent="0">
              <a:buNone/>
              <a:defRPr sz="600"/>
            </a:lvl3pPr>
            <a:lvl4pPr marL="864108" indent="0">
              <a:buNone/>
              <a:defRPr sz="600"/>
            </a:lvl4pPr>
            <a:lvl5pPr marL="1152144" indent="0">
              <a:buNone/>
              <a:defRPr sz="600"/>
            </a:lvl5pPr>
            <a:lvl6pPr marL="1440180" indent="0">
              <a:buNone/>
              <a:defRPr sz="600"/>
            </a:lvl6pPr>
            <a:lvl7pPr marL="1728216" indent="0">
              <a:buNone/>
              <a:defRPr sz="600"/>
            </a:lvl7pPr>
            <a:lvl8pPr marL="2016252" indent="0">
              <a:buNone/>
              <a:defRPr sz="600"/>
            </a:lvl8pPr>
            <a:lvl9pPr marL="2304288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10/4/2020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525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663" y="3611561"/>
            <a:ext cx="5405437" cy="425054"/>
          </a:xfrm>
        </p:spPr>
        <p:txBody>
          <a:bodyPr anchor="b">
            <a:normAutofit/>
          </a:bodyPr>
          <a:lstStyle>
            <a:lvl1pPr algn="ctr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5803" y="781050"/>
            <a:ext cx="568460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  <a:lvl2pPr marL="288036" indent="0">
              <a:buNone/>
              <a:defRPr sz="1000"/>
            </a:lvl2pPr>
            <a:lvl3pPr marL="576072" indent="0">
              <a:buNone/>
              <a:defRPr sz="1000"/>
            </a:lvl3pPr>
            <a:lvl4pPr marL="864108" indent="0">
              <a:buNone/>
              <a:defRPr sz="1000"/>
            </a:lvl4pPr>
            <a:lvl5pPr marL="1152144" indent="0">
              <a:buNone/>
              <a:defRPr sz="1000"/>
            </a:lvl5pPr>
            <a:lvl6pPr marL="1440180" indent="0">
              <a:buNone/>
              <a:defRPr sz="1000"/>
            </a:lvl6pPr>
            <a:lvl7pPr marL="1728216" indent="0">
              <a:buNone/>
              <a:defRPr sz="1000"/>
            </a:lvl7pPr>
            <a:lvl8pPr marL="2016252" indent="0">
              <a:buNone/>
              <a:defRPr sz="1000"/>
            </a:lvl8pPr>
            <a:lvl9pPr marL="2304288" indent="0">
              <a:buNone/>
              <a:defRPr sz="1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8663" y="4036615"/>
            <a:ext cx="5405437" cy="370284"/>
          </a:xfrm>
        </p:spPr>
        <p:txBody>
          <a:bodyPr>
            <a:normAutofit/>
          </a:bodyPr>
          <a:lstStyle>
            <a:lvl1pPr marL="0" indent="0" algn="ctr">
              <a:buNone/>
              <a:defRPr sz="900"/>
            </a:lvl1pPr>
            <a:lvl2pPr marL="288036" indent="0">
              <a:buNone/>
              <a:defRPr sz="800"/>
            </a:lvl2pPr>
            <a:lvl3pPr marL="576072" indent="0">
              <a:buNone/>
              <a:defRPr sz="600"/>
            </a:lvl3pPr>
            <a:lvl4pPr marL="864108" indent="0">
              <a:buNone/>
              <a:defRPr sz="600"/>
            </a:lvl4pPr>
            <a:lvl5pPr marL="1152144" indent="0">
              <a:buNone/>
              <a:defRPr sz="600"/>
            </a:lvl5pPr>
            <a:lvl6pPr marL="1440180" indent="0">
              <a:buNone/>
              <a:defRPr sz="600"/>
            </a:lvl6pPr>
            <a:lvl7pPr marL="1728216" indent="0">
              <a:buNone/>
              <a:defRPr sz="600"/>
            </a:lvl7pPr>
            <a:lvl8pPr marL="2016252" indent="0">
              <a:buNone/>
              <a:defRPr sz="600"/>
            </a:lvl8pPr>
            <a:lvl9pPr marL="2304288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10/4/2020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914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26" y="736599"/>
            <a:ext cx="5395912" cy="2216151"/>
          </a:xfrm>
        </p:spPr>
        <p:txBody>
          <a:bodyPr anchor="ctr">
            <a:normAutofit/>
          </a:bodyPr>
          <a:lstStyle>
            <a:lvl1pPr algn="ctr">
              <a:defRPr sz="2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3426" y="3257550"/>
            <a:ext cx="5395912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00">
                <a:solidFill>
                  <a:schemeClr val="tx1"/>
                </a:solidFill>
              </a:defRPr>
            </a:lvl1pPr>
            <a:lvl2pPr marL="28803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7607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6410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5214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44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72821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01625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30428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10/4/2020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85345" y="3105149"/>
            <a:ext cx="529160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834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495" y="736599"/>
            <a:ext cx="5229224" cy="1778001"/>
          </a:xfrm>
        </p:spPr>
        <p:txBody>
          <a:bodyPr anchor="ctr">
            <a:normAutofit/>
          </a:bodyPr>
          <a:lstStyle>
            <a:lvl1pPr algn="ctr">
              <a:defRPr sz="20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42082" y="2514600"/>
            <a:ext cx="4972051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300"/>
            </a:lvl1pPr>
            <a:lvl2pPr marL="288036" indent="0">
              <a:buFontTx/>
              <a:buNone/>
              <a:defRPr/>
            </a:lvl2pPr>
            <a:lvl3pPr marL="576072" indent="0">
              <a:buFontTx/>
              <a:buNone/>
              <a:defRPr/>
            </a:lvl3pPr>
            <a:lvl4pPr marL="864108" indent="0">
              <a:buFontTx/>
              <a:buNone/>
              <a:defRPr/>
            </a:lvl4pPr>
            <a:lvl5pPr marL="115214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663" y="3257550"/>
            <a:ext cx="5405437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00">
                <a:solidFill>
                  <a:schemeClr val="tx1"/>
                </a:solidFill>
              </a:defRPr>
            </a:lvl1pPr>
            <a:lvl2pPr marL="28803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7607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6410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5214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44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72821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01625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30428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10/4/2020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4882" y="659971"/>
            <a:ext cx="342900" cy="438582"/>
          </a:xfrm>
          <a:prstGeom prst="rect">
            <a:avLst/>
          </a:prstGeom>
        </p:spPr>
        <p:txBody>
          <a:bodyPr vert="horz" lIns="57607" tIns="28804" rIns="57607" bIns="28804" rtlCol="0" anchor="ctr">
            <a:noAutofit/>
          </a:bodyPr>
          <a:lstStyle/>
          <a:p>
            <a:pPr defTabSz="288036">
              <a:buClrTx/>
              <a:buFontTx/>
              <a:buNone/>
            </a:pPr>
            <a:r>
              <a:rPr lang="en-US" sz="5000" kern="1200" dirty="0">
                <a:solidFill>
                  <a:prstClr val="black"/>
                </a:solidFill>
                <a:latin typeface="Garamond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62650" y="2120903"/>
            <a:ext cx="342900" cy="438582"/>
          </a:xfrm>
          <a:prstGeom prst="rect">
            <a:avLst/>
          </a:prstGeom>
        </p:spPr>
        <p:txBody>
          <a:bodyPr vert="horz" lIns="57607" tIns="28804" rIns="57607" bIns="28804" rtlCol="0" anchor="ctr">
            <a:noAutofit/>
          </a:bodyPr>
          <a:lstStyle/>
          <a:p>
            <a:pPr algn="r" defTabSz="288036">
              <a:buClrTx/>
              <a:buFontTx/>
              <a:buNone/>
            </a:pPr>
            <a:r>
              <a:rPr lang="en-US" sz="5000" kern="1200" dirty="0">
                <a:solidFill>
                  <a:prstClr val="black"/>
                </a:solidFill>
                <a:latin typeface="Garamond"/>
                <a:ea typeface="+mn-ea"/>
                <a:cs typeface="+mn-cs"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785345" y="3105149"/>
            <a:ext cx="529160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355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664" y="2481436"/>
            <a:ext cx="5405438" cy="1101600"/>
          </a:xfrm>
        </p:spPr>
        <p:txBody>
          <a:bodyPr anchor="b">
            <a:normAutofit/>
          </a:bodyPr>
          <a:lstStyle>
            <a:lvl1pPr algn="l">
              <a:defRPr sz="2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663" y="3583036"/>
            <a:ext cx="5405438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300">
                <a:solidFill>
                  <a:schemeClr val="tx1"/>
                </a:solidFill>
              </a:defRPr>
            </a:lvl1pPr>
            <a:lvl2pPr marL="28803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7607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6410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5214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44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72821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01625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30428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10/4/2020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640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495" y="736599"/>
            <a:ext cx="5229224" cy="1682751"/>
          </a:xfrm>
        </p:spPr>
        <p:txBody>
          <a:bodyPr anchor="ctr">
            <a:normAutofit/>
          </a:bodyPr>
          <a:lstStyle>
            <a:lvl1pPr algn="ctr">
              <a:defRPr sz="20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728663" y="2729484"/>
            <a:ext cx="5405438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28803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7607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6410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5214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44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72821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01625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30428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663" y="3397250"/>
            <a:ext cx="5405438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28803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7607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6410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5214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44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72821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01625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30428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10/4/2020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4882" y="659971"/>
            <a:ext cx="342900" cy="438582"/>
          </a:xfrm>
          <a:prstGeom prst="rect">
            <a:avLst/>
          </a:prstGeom>
        </p:spPr>
        <p:txBody>
          <a:bodyPr vert="horz" lIns="57607" tIns="28804" rIns="57607" bIns="28804" rtlCol="0" anchor="ctr">
            <a:noAutofit/>
          </a:bodyPr>
          <a:lstStyle/>
          <a:p>
            <a:pPr defTabSz="288036">
              <a:buClrTx/>
              <a:buFontTx/>
              <a:buNone/>
            </a:pPr>
            <a:r>
              <a:rPr lang="en-US" sz="5000" kern="1200" dirty="0">
                <a:solidFill>
                  <a:prstClr val="black"/>
                </a:solidFill>
                <a:latin typeface="Garamond"/>
                <a:ea typeface="+mn-ea"/>
                <a:cs typeface="+mn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62650" y="1949446"/>
            <a:ext cx="342900" cy="438582"/>
          </a:xfrm>
          <a:prstGeom prst="rect">
            <a:avLst/>
          </a:prstGeom>
        </p:spPr>
        <p:txBody>
          <a:bodyPr vert="horz" lIns="57607" tIns="28804" rIns="57607" bIns="28804" rtlCol="0" anchor="ctr">
            <a:noAutofit/>
          </a:bodyPr>
          <a:lstStyle/>
          <a:p>
            <a:pPr algn="r" defTabSz="288036">
              <a:buClrTx/>
              <a:buFontTx/>
              <a:buNone/>
            </a:pPr>
            <a:r>
              <a:rPr lang="en-US" sz="5000" kern="1200" dirty="0">
                <a:solidFill>
                  <a:prstClr val="black"/>
                </a:solidFill>
                <a:latin typeface="Garamond"/>
                <a:ea typeface="+mn-ea"/>
                <a:cs typeface="+mn-cs"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785345" y="2571750"/>
            <a:ext cx="529160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763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663" y="736599"/>
            <a:ext cx="5405437" cy="1682751"/>
          </a:xfrm>
        </p:spPr>
        <p:txBody>
          <a:bodyPr vert="horz" lIns="57607" tIns="28804" rIns="57607" bIns="28804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728663" y="2722626"/>
            <a:ext cx="5405438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28803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7607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6410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5214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44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72821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01625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30428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663" y="3352800"/>
            <a:ext cx="5405439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28803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7607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6410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5214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44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72821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01625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30428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10/4/2020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85345" y="2571750"/>
            <a:ext cx="529160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614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10/4/2020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785345" y="1816100"/>
            <a:ext cx="529160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836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62138" y="736599"/>
            <a:ext cx="1063628" cy="3670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8661" y="736599"/>
            <a:ext cx="4181077" cy="36703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10/4/2020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985938" y="742950"/>
            <a:ext cx="0" cy="36576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614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6214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4474" y="1403349"/>
            <a:ext cx="3833814" cy="1136650"/>
          </a:xfrm>
        </p:spPr>
        <p:txBody>
          <a:bodyPr anchor="b">
            <a:noAutofit/>
          </a:bodyPr>
          <a:lstStyle>
            <a:lvl1pPr algn="ctr">
              <a:defRPr sz="3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4474" y="2743198"/>
            <a:ext cx="3833814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300">
                <a:solidFill>
                  <a:schemeClr val="tx1"/>
                </a:solidFill>
              </a:defRPr>
            </a:lvl1pPr>
            <a:lvl2pPr marL="288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4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6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90568" y="3778247"/>
            <a:ext cx="504825" cy="209550"/>
          </a:xfrm>
          <a:prstGeom prst="rect">
            <a:avLst/>
          </a:prstGeom>
        </p:spPr>
        <p:txBody>
          <a:bodyPr lIns="57607" tIns="28804" rIns="57607" bIns="28804"/>
          <a:lstStyle/>
          <a:p>
            <a:fld id="{B61BEF0D-F0BB-DE4B-95CE-6DB70DBA9567}" type="datetimeFigureOut">
              <a:rPr lang="en-US" dirty="0"/>
              <a:pPr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4474" y="3778247"/>
            <a:ext cx="2933232" cy="209550"/>
          </a:xfrm>
          <a:prstGeom prst="rect">
            <a:avLst/>
          </a:prstGeom>
        </p:spPr>
        <p:txBody>
          <a:bodyPr lIns="57607" tIns="28804" rIns="57607" bIns="28804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38257" y="3778247"/>
            <a:ext cx="310031" cy="20955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14475" y="2641598"/>
            <a:ext cx="3833813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6214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4474" y="1403349"/>
            <a:ext cx="3833814" cy="1136650"/>
          </a:xfrm>
        </p:spPr>
        <p:txBody>
          <a:bodyPr anchor="b">
            <a:noAutofit/>
          </a:bodyPr>
          <a:lstStyle>
            <a:lvl1pPr algn="ctr">
              <a:defRPr sz="3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4474" y="2743198"/>
            <a:ext cx="3833814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300">
                <a:solidFill>
                  <a:schemeClr val="tx1"/>
                </a:solidFill>
              </a:defRPr>
            </a:lvl1pPr>
            <a:lvl2pPr marL="288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4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6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90568" y="3778247"/>
            <a:ext cx="504825" cy="209550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10/4/2020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4474" y="3778247"/>
            <a:ext cx="2933232" cy="20955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38257" y="3778247"/>
            <a:ext cx="310031" cy="209550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514475" y="2641598"/>
            <a:ext cx="3833813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582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85345" y="1816100"/>
            <a:ext cx="5291605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>
                <a:solidFill>
                  <a:prstClr val="black"/>
                </a:solidFill>
              </a:rPr>
              <a:pPr/>
              <a:t>10/4/2020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316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476" y="1314454"/>
            <a:ext cx="4589262" cy="1366886"/>
          </a:xfrm>
        </p:spPr>
        <p:txBody>
          <a:bodyPr anchor="b">
            <a:normAutofit/>
          </a:bodyPr>
          <a:lstStyle>
            <a:lvl1pPr algn="ctr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475" y="2884539"/>
            <a:ext cx="4589263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28803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7607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6410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5214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44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72821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01625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30428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10/4/2020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132157" y="2782939"/>
            <a:ext cx="459190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656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785345" y="1816100"/>
            <a:ext cx="529160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0377" y="1920240"/>
            <a:ext cx="2654046" cy="248259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7006" y="1920240"/>
            <a:ext cx="2654046" cy="248259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>
                <a:solidFill>
                  <a:prstClr val="black"/>
                </a:solidFill>
              </a:rPr>
              <a:pPr/>
              <a:t>10/4/2020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295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663" y="1993900"/>
            <a:ext cx="2654046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288036" indent="0">
              <a:buNone/>
              <a:defRPr sz="1300" b="1"/>
            </a:lvl2pPr>
            <a:lvl3pPr marL="576072" indent="0">
              <a:buNone/>
              <a:defRPr sz="1100" b="1"/>
            </a:lvl3pPr>
            <a:lvl4pPr marL="864108" indent="0">
              <a:buNone/>
              <a:defRPr sz="1000" b="1"/>
            </a:lvl4pPr>
            <a:lvl5pPr marL="1152144" indent="0">
              <a:buNone/>
              <a:defRPr sz="1000" b="1"/>
            </a:lvl5pPr>
            <a:lvl6pPr marL="1440180" indent="0">
              <a:buNone/>
              <a:defRPr sz="1000" b="1"/>
            </a:lvl6pPr>
            <a:lvl7pPr marL="1728216" indent="0">
              <a:buNone/>
              <a:defRPr sz="1000" b="1"/>
            </a:lvl7pPr>
            <a:lvl8pPr marL="2016252" indent="0">
              <a:buNone/>
              <a:defRPr sz="1000" b="1"/>
            </a:lvl8pPr>
            <a:lvl9pPr marL="2304288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8663" y="2432447"/>
            <a:ext cx="2654046" cy="197445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6627" y="1993900"/>
            <a:ext cx="2654046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288036" indent="0">
              <a:buNone/>
              <a:defRPr sz="1300" b="1"/>
            </a:lvl2pPr>
            <a:lvl3pPr marL="576072" indent="0">
              <a:buNone/>
              <a:defRPr sz="1100" b="1"/>
            </a:lvl3pPr>
            <a:lvl4pPr marL="864108" indent="0">
              <a:buNone/>
              <a:defRPr sz="1000" b="1"/>
            </a:lvl4pPr>
            <a:lvl5pPr marL="1152144" indent="0">
              <a:buNone/>
              <a:defRPr sz="1000" b="1"/>
            </a:lvl5pPr>
            <a:lvl6pPr marL="1440180" indent="0">
              <a:buNone/>
              <a:defRPr sz="1000" b="1"/>
            </a:lvl6pPr>
            <a:lvl7pPr marL="1728216" indent="0">
              <a:buNone/>
              <a:defRPr sz="1000" b="1"/>
            </a:lvl7pPr>
            <a:lvl8pPr marL="2016252" indent="0">
              <a:buNone/>
              <a:defRPr sz="1000" b="1"/>
            </a:lvl8pPr>
            <a:lvl9pPr marL="2304288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6627" y="2432447"/>
            <a:ext cx="2654046" cy="197445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10/4/2020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785345" y="1816100"/>
            <a:ext cx="529160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895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10/4/2020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785345" y="1816100"/>
            <a:ext cx="529160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69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10/4/2020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333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 /><Relationship Id="rId13" Type="http://schemas.openxmlformats.org/officeDocument/2006/relationships/slideLayout" Target="../slideLayouts/slideLayout15.xml" /><Relationship Id="rId18" Type="http://schemas.openxmlformats.org/officeDocument/2006/relationships/theme" Target="../theme/theme2.xml" /><Relationship Id="rId3" Type="http://schemas.openxmlformats.org/officeDocument/2006/relationships/slideLayout" Target="../slideLayouts/slideLayout5.xml" /><Relationship Id="rId7" Type="http://schemas.openxmlformats.org/officeDocument/2006/relationships/slideLayout" Target="../slideLayouts/slideLayout9.xml" /><Relationship Id="rId12" Type="http://schemas.openxmlformats.org/officeDocument/2006/relationships/slideLayout" Target="../slideLayouts/slideLayout14.xml" /><Relationship Id="rId17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4.xml" /><Relationship Id="rId16" Type="http://schemas.openxmlformats.org/officeDocument/2006/relationships/slideLayout" Target="../slideLayouts/slideLayout18.xml" /><Relationship Id="rId1" Type="http://schemas.openxmlformats.org/officeDocument/2006/relationships/slideLayout" Target="../slideLayouts/slideLayout3.xml" /><Relationship Id="rId6" Type="http://schemas.openxmlformats.org/officeDocument/2006/relationships/slideLayout" Target="../slideLayouts/slideLayout8.xml" /><Relationship Id="rId11" Type="http://schemas.openxmlformats.org/officeDocument/2006/relationships/slideLayout" Target="../slideLayouts/slideLayout13.xml" /><Relationship Id="rId5" Type="http://schemas.openxmlformats.org/officeDocument/2006/relationships/slideLayout" Target="../slideLayouts/slideLayout7.xml" /><Relationship Id="rId15" Type="http://schemas.openxmlformats.org/officeDocument/2006/relationships/slideLayout" Target="../slideLayouts/slideLayout17.xml" /><Relationship Id="rId10" Type="http://schemas.openxmlformats.org/officeDocument/2006/relationships/slideLayout" Target="../slideLayouts/slideLayout12.xml" /><Relationship Id="rId19" Type="http://schemas.openxmlformats.org/officeDocument/2006/relationships/image" Target="../media/image4.png" /><Relationship Id="rId4" Type="http://schemas.openxmlformats.org/officeDocument/2006/relationships/slideLayout" Target="../slideLayouts/slideLayout6.xml" /><Relationship Id="rId9" Type="http://schemas.openxmlformats.org/officeDocument/2006/relationships/slideLayout" Target="../slideLayouts/slideLayout11.xml" /><Relationship Id="rId14" Type="http://schemas.openxmlformats.org/officeDocument/2006/relationships/slideLayout" Target="../slideLayouts/slideLayout16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28676" y="276075"/>
            <a:ext cx="5043375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28676" y="1200150"/>
            <a:ext cx="5686425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3000"/>
              <a:buFont typeface="Roboto"/>
              <a:buChar char="▸"/>
              <a:defRPr sz="30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Roboto"/>
              <a:buChar char="▹"/>
              <a:defRPr sz="24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Roboto"/>
              <a:buChar char="▹"/>
              <a:defRPr sz="24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" y="0"/>
            <a:ext cx="446175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975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buNone/>
              <a:defRPr sz="975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buNone/>
              <a:defRPr sz="975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buNone/>
              <a:defRPr sz="975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buNone/>
              <a:defRPr sz="975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buNone/>
              <a:defRPr sz="975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buNone/>
              <a:defRPr sz="975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buNone/>
              <a:defRPr sz="975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buNone/>
              <a:defRPr sz="975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6214" cy="514216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8664" y="736600"/>
            <a:ext cx="5400673" cy="977900"/>
          </a:xfrm>
          <a:prstGeom prst="rect">
            <a:avLst/>
          </a:prstGeom>
          <a:effectLst/>
        </p:spPr>
        <p:txBody>
          <a:bodyPr vert="horz" lIns="57607" tIns="28804" rIns="57607" bIns="2880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663" y="1917699"/>
            <a:ext cx="5400673" cy="2489202"/>
          </a:xfrm>
          <a:prstGeom prst="rect">
            <a:avLst/>
          </a:prstGeom>
        </p:spPr>
        <p:txBody>
          <a:bodyPr vert="horz" lIns="57607" tIns="28804" rIns="57607" bIns="28804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81094" y="4476750"/>
            <a:ext cx="900113" cy="209550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6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288036">
              <a:buClrTx/>
              <a:buFontTx/>
              <a:buNone/>
            </a:pPr>
            <a:fld id="{B61BEF0D-F0BB-DE4B-95CE-6DB70DBA9567}" type="datetimeFigureOut">
              <a:rPr lang="en-US" kern="1200" dirty="0">
                <a:solidFill>
                  <a:prstClr val="black"/>
                </a:solidFill>
                <a:ea typeface="+mn-ea"/>
                <a:cs typeface="+mn-cs"/>
              </a:rPr>
              <a:pPr defTabSz="288036">
                <a:buClrTx/>
                <a:buFontTx/>
                <a:buNone/>
              </a:pPr>
              <a:t>10/4/2020</a:t>
            </a:fld>
            <a:endParaRPr lang="en-US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8663" y="4476750"/>
            <a:ext cx="4109569" cy="209550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l">
              <a:defRPr sz="6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288036">
              <a:buClrTx/>
              <a:buFontTx/>
              <a:buNone/>
            </a:pPr>
            <a:endParaRPr lang="en-US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24070" y="4476750"/>
            <a:ext cx="305267" cy="209550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6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288036">
              <a:buClrTx/>
              <a:buFontTx/>
              <a:buNone/>
            </a:pPr>
            <a:fld id="{D57F1E4F-1CFF-5643-939E-217C01CDF565}" type="slidenum">
              <a:rPr lang="en-US" kern="1200" dirty="0">
                <a:solidFill>
                  <a:prstClr val="black"/>
                </a:solidFill>
                <a:ea typeface="+mn-ea"/>
                <a:cs typeface="+mn-cs"/>
              </a:rPr>
              <a:pPr defTabSz="288036">
                <a:buClrTx/>
                <a:buFontTx/>
                <a:buNone/>
              </a:pPr>
              <a:t>‹#›</a:t>
            </a:fld>
            <a:endParaRPr lang="en-US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txStyles>
    <p:titleStyle>
      <a:lvl1pPr algn="ctr" defTabSz="288036" rtl="1" eaLnBrk="1" latinLnBrk="0" hangingPunct="1">
        <a:spcBef>
          <a:spcPct val="0"/>
        </a:spcBef>
        <a:buNone/>
        <a:defRPr sz="28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180023" indent="-180023" algn="r" defTabSz="288036" rtl="1" eaLnBrk="1" latinLnBrk="0" hangingPunct="1">
        <a:spcBef>
          <a:spcPct val="20000"/>
        </a:spcBef>
        <a:spcAft>
          <a:spcPts val="378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468059" indent="-180023" algn="r" defTabSz="288036" rtl="1" eaLnBrk="1" latinLnBrk="0" hangingPunct="1">
        <a:spcBef>
          <a:spcPct val="20000"/>
        </a:spcBef>
        <a:spcAft>
          <a:spcPts val="378"/>
        </a:spcAft>
        <a:buClr>
          <a:schemeClr val="accent1"/>
        </a:buClr>
        <a:buSzPct val="115000"/>
        <a:buFont typeface="Arial"/>
        <a:buChar char="•"/>
        <a:defRPr sz="13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756095" indent="-180023" algn="r" defTabSz="288036" rtl="1" eaLnBrk="1" latinLnBrk="0" hangingPunct="1">
        <a:spcBef>
          <a:spcPct val="20000"/>
        </a:spcBef>
        <a:spcAft>
          <a:spcPts val="378"/>
        </a:spcAft>
        <a:buClr>
          <a:schemeClr val="accent1"/>
        </a:buClr>
        <a:buSzPct val="115000"/>
        <a:buFont typeface="Arial"/>
        <a:buChar char="•"/>
        <a:defRPr sz="1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972122" indent="-108014" algn="r" defTabSz="288036" rtl="1" eaLnBrk="1" latinLnBrk="0" hangingPunct="1">
        <a:spcBef>
          <a:spcPct val="20000"/>
        </a:spcBef>
        <a:spcAft>
          <a:spcPts val="378"/>
        </a:spcAft>
        <a:buClr>
          <a:schemeClr val="accent1"/>
        </a:buClr>
        <a:buSzPct val="115000"/>
        <a:buFont typeface="Arial"/>
        <a:buChar char="•"/>
        <a:defRPr sz="1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260158" indent="-108014" algn="r" defTabSz="288036" rtl="1" eaLnBrk="1" latinLnBrk="0" hangingPunct="1">
        <a:spcBef>
          <a:spcPct val="20000"/>
        </a:spcBef>
        <a:spcAft>
          <a:spcPts val="378"/>
        </a:spcAft>
        <a:buClr>
          <a:schemeClr val="accent1"/>
        </a:buClr>
        <a:buSzPct val="115000"/>
        <a:buFont typeface="Arial"/>
        <a:buChar char="•"/>
        <a:defRPr sz="9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584198" indent="-144018" algn="r" defTabSz="288036" rtl="1" eaLnBrk="1" latinLnBrk="0" hangingPunct="1">
        <a:spcBef>
          <a:spcPct val="20000"/>
        </a:spcBef>
        <a:spcAft>
          <a:spcPts val="378"/>
        </a:spcAft>
        <a:buClr>
          <a:schemeClr val="accent1"/>
        </a:buClr>
        <a:buSzPct val="115000"/>
        <a:buFont typeface="Arial"/>
        <a:buChar char="•"/>
        <a:defRPr sz="9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1872234" indent="-144018" algn="r" defTabSz="288036" rtl="1" eaLnBrk="1" latinLnBrk="0" hangingPunct="1">
        <a:spcBef>
          <a:spcPct val="20000"/>
        </a:spcBef>
        <a:spcAft>
          <a:spcPts val="378"/>
        </a:spcAft>
        <a:buClr>
          <a:schemeClr val="accent1"/>
        </a:buClr>
        <a:buSzPct val="115000"/>
        <a:buFont typeface="Arial"/>
        <a:buChar char="•"/>
        <a:defRPr sz="9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160270" indent="-144018" algn="r" defTabSz="288036" rtl="1" eaLnBrk="1" latinLnBrk="0" hangingPunct="1">
        <a:spcBef>
          <a:spcPct val="20000"/>
        </a:spcBef>
        <a:spcAft>
          <a:spcPts val="378"/>
        </a:spcAft>
        <a:buClr>
          <a:schemeClr val="accent1"/>
        </a:buClr>
        <a:buSzPct val="115000"/>
        <a:buFont typeface="Arial"/>
        <a:buChar char="•"/>
        <a:defRPr sz="9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448306" indent="-144018" algn="r" defTabSz="288036" rtl="1" eaLnBrk="1" latinLnBrk="0" hangingPunct="1">
        <a:spcBef>
          <a:spcPct val="20000"/>
        </a:spcBef>
        <a:spcAft>
          <a:spcPts val="378"/>
        </a:spcAft>
        <a:buClr>
          <a:schemeClr val="accent1"/>
        </a:buClr>
        <a:buSzPct val="115000"/>
        <a:buFont typeface="Arial"/>
        <a:buChar char="•"/>
        <a:defRPr sz="9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288036" rtl="1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" algn="r" defTabSz="288036" rtl="1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72" algn="r" defTabSz="288036" rtl="1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4108" algn="r" defTabSz="288036" rtl="1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" algn="r" defTabSz="288036" rtl="1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40180" algn="r" defTabSz="288036" rtl="1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8216" algn="r" defTabSz="288036" rtl="1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6252" algn="r" defTabSz="288036" rtl="1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4288" algn="r" defTabSz="288036" rtl="1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slideLayout" Target="../slideLayouts/slideLayout1.xml" /><Relationship Id="rId1" Type="http://schemas.openxmlformats.org/officeDocument/2006/relationships/themeOverride" Target="../theme/themeOverride1.xml" /><Relationship Id="rId4" Type="http://schemas.openxmlformats.org/officeDocument/2006/relationships/image" Target="../media/image6.jpe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slideLayout" Target="../slideLayouts/slideLayout1.xml" /><Relationship Id="rId1" Type="http://schemas.openxmlformats.org/officeDocument/2006/relationships/themeOverride" Target="../theme/themeOverride10.xml" /><Relationship Id="rId4" Type="http://schemas.openxmlformats.org/officeDocument/2006/relationships/image" Target="../media/image8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slideLayout" Target="../slideLayouts/slideLayout1.xml" /><Relationship Id="rId1" Type="http://schemas.openxmlformats.org/officeDocument/2006/relationships/themeOverride" Target="../theme/themeOverride11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slideLayout" Target="../slideLayouts/slideLayout1.xml" /><Relationship Id="rId1" Type="http://schemas.openxmlformats.org/officeDocument/2006/relationships/themeOverride" Target="../theme/themeOverride1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slideLayout" Target="../slideLayouts/slideLayout1.xml" /><Relationship Id="rId1" Type="http://schemas.openxmlformats.org/officeDocument/2006/relationships/themeOverride" Target="../theme/themeOverride13.xml" /><Relationship Id="rId4" Type="http://schemas.openxmlformats.org/officeDocument/2006/relationships/image" Target="../media/image9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slideLayout" Target="../slideLayouts/slideLayout1.xml" /><Relationship Id="rId1" Type="http://schemas.openxmlformats.org/officeDocument/2006/relationships/themeOverride" Target="../theme/themeOverride14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slideLayout" Target="../slideLayouts/slideLayout1.xml" /><Relationship Id="rId1" Type="http://schemas.openxmlformats.org/officeDocument/2006/relationships/themeOverride" Target="../theme/themeOverride15.xml" /><Relationship Id="rId4" Type="http://schemas.openxmlformats.org/officeDocument/2006/relationships/image" Target="../media/image10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slideLayout" Target="../slideLayouts/slideLayout1.xml" /><Relationship Id="rId1" Type="http://schemas.openxmlformats.org/officeDocument/2006/relationships/themeOverride" Target="../theme/themeOverride16.xml" /><Relationship Id="rId4" Type="http://schemas.openxmlformats.org/officeDocument/2006/relationships/image" Target="../media/image11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slideLayout" Target="../slideLayouts/slideLayout1.xml" /><Relationship Id="rId1" Type="http://schemas.openxmlformats.org/officeDocument/2006/relationships/themeOverride" Target="../theme/themeOverride17.xml" /><Relationship Id="rId4" Type="http://schemas.openxmlformats.org/officeDocument/2006/relationships/image" Target="../media/image12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slideLayout" Target="../slideLayouts/slideLayout2.xml" /><Relationship Id="rId1" Type="http://schemas.openxmlformats.org/officeDocument/2006/relationships/themeOverride" Target="../theme/themeOverride18.xml" /><Relationship Id="rId4" Type="http://schemas.openxmlformats.org/officeDocument/2006/relationships/image" Target="../media/image13.jpe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slideLayout" Target="../slideLayouts/slideLayout1.xml" /><Relationship Id="rId1" Type="http://schemas.openxmlformats.org/officeDocument/2006/relationships/themeOverride" Target="../theme/themeOverride19.xml" /><Relationship Id="rId4" Type="http://schemas.openxmlformats.org/officeDocument/2006/relationships/image" Target="../media/image8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slideLayout" Target="../slideLayouts/slideLayout1.xml" /><Relationship Id="rId1" Type="http://schemas.openxmlformats.org/officeDocument/2006/relationships/themeOverride" Target="../theme/themeOverride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slideLayout" Target="../slideLayouts/slideLayout1.xml" /><Relationship Id="rId1" Type="http://schemas.openxmlformats.org/officeDocument/2006/relationships/themeOverride" Target="../theme/themeOverride20.xml" /><Relationship Id="rId4" Type="http://schemas.openxmlformats.org/officeDocument/2006/relationships/image" Target="../media/image9.pn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slideLayout" Target="../slideLayouts/slideLayout1.xml" /><Relationship Id="rId1" Type="http://schemas.openxmlformats.org/officeDocument/2006/relationships/themeOverride" Target="../theme/themeOverride21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slideLayout" Target="../slideLayouts/slideLayout1.xml" /><Relationship Id="rId1" Type="http://schemas.openxmlformats.org/officeDocument/2006/relationships/themeOverride" Target="../theme/themeOverride2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slideLayout" Target="../slideLayouts/slideLayout1.xml" /><Relationship Id="rId1" Type="http://schemas.openxmlformats.org/officeDocument/2006/relationships/themeOverride" Target="../theme/themeOverride23.xml" /><Relationship Id="rId4" Type="http://schemas.openxmlformats.org/officeDocument/2006/relationships/image" Target="../media/image9.png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slideLayout" Target="../slideLayouts/slideLayout1.xml" /><Relationship Id="rId1" Type="http://schemas.openxmlformats.org/officeDocument/2006/relationships/themeOverride" Target="../theme/themeOverride3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slideLayout" Target="../slideLayouts/slideLayout1.xml" /><Relationship Id="rId1" Type="http://schemas.openxmlformats.org/officeDocument/2006/relationships/themeOverride" Target="../theme/themeOverride4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 /><Relationship Id="rId2" Type="http://schemas.openxmlformats.org/officeDocument/2006/relationships/slideLayout" Target="../slideLayouts/slideLayout1.xml" /><Relationship Id="rId1" Type="http://schemas.openxmlformats.org/officeDocument/2006/relationships/themeOverride" Target="../theme/themeOverride5.xml" /><Relationship Id="rId4" Type="http://schemas.openxmlformats.org/officeDocument/2006/relationships/image" Target="../media/image7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slideLayout" Target="../slideLayouts/slideLayout1.xml" /><Relationship Id="rId1" Type="http://schemas.openxmlformats.org/officeDocument/2006/relationships/themeOverride" Target="../theme/themeOverride6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slideLayout" Target="../slideLayouts/slideLayout1.xml" /><Relationship Id="rId1" Type="http://schemas.openxmlformats.org/officeDocument/2006/relationships/themeOverride" Target="../theme/themeOverride7.xml" /><Relationship Id="rId4" Type="http://schemas.openxmlformats.org/officeDocument/2006/relationships/image" Target="../media/image8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slideLayout" Target="../slideLayouts/slideLayout1.xml" /><Relationship Id="rId1" Type="http://schemas.openxmlformats.org/officeDocument/2006/relationships/themeOverride" Target="../theme/themeOverride8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slideLayout" Target="../slideLayouts/slideLayout1.xml" /><Relationship Id="rId1" Type="http://schemas.openxmlformats.org/officeDocument/2006/relationships/themeOverride" Target="../theme/themeOverride9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5367" y="128801"/>
            <a:ext cx="2114550" cy="53101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ar-EG" sz="3000" b="1" dirty="0">
                <a:solidFill>
                  <a:prstClr val="black"/>
                </a:solidFill>
              </a:rPr>
              <a:t>الْيوَمُ</a:t>
            </a:r>
            <a:r>
              <a:rPr lang="ar-EG" sz="3000" b="1" dirty="0">
                <a:solidFill>
                  <a:srgbClr val="FF0000"/>
                </a:solidFill>
              </a:rPr>
              <a:t>:</a:t>
            </a:r>
            <a:r>
              <a:rPr lang="ar-AE" sz="3000" b="1" dirty="0">
                <a:solidFill>
                  <a:srgbClr val="FF0000"/>
                </a:solidFill>
              </a:rPr>
              <a:t>الأربعاء</a:t>
            </a:r>
            <a:endParaRPr lang="en-US" sz="30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7524" y="802409"/>
            <a:ext cx="2820761" cy="48474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ar-AE" sz="2700" b="1" dirty="0">
                <a:solidFill>
                  <a:prstClr val="black"/>
                </a:solidFill>
              </a:rPr>
              <a:t>1</a:t>
            </a:r>
            <a:r>
              <a:rPr lang="ar-EG" sz="2700" b="1" dirty="0">
                <a:solidFill>
                  <a:srgbClr val="FF0000"/>
                </a:solidFill>
              </a:rPr>
              <a:t>-</a:t>
            </a:r>
            <a:r>
              <a:rPr lang="ar-AE" sz="2700" b="1" dirty="0">
                <a:solidFill>
                  <a:srgbClr val="FF0000"/>
                </a:solidFill>
              </a:rPr>
              <a:t> </a:t>
            </a:r>
            <a:r>
              <a:rPr lang="ar-AE" sz="2700" b="1" dirty="0">
                <a:solidFill>
                  <a:prstClr val="black"/>
                </a:solidFill>
              </a:rPr>
              <a:t>صفر</a:t>
            </a:r>
            <a:r>
              <a:rPr lang="ar-SY" sz="2700" b="1" dirty="0">
                <a:solidFill>
                  <a:prstClr val="black"/>
                </a:solidFill>
              </a:rPr>
              <a:t> </a:t>
            </a:r>
            <a:r>
              <a:rPr lang="ar-EG" sz="2700" b="1" dirty="0">
                <a:solidFill>
                  <a:srgbClr val="FF0000"/>
                </a:solidFill>
              </a:rPr>
              <a:t>-</a:t>
            </a:r>
            <a:r>
              <a:rPr lang="ar-SY" sz="2700" b="1" dirty="0">
                <a:solidFill>
                  <a:prstClr val="black"/>
                </a:solidFill>
              </a:rPr>
              <a:t>1440</a:t>
            </a:r>
            <a:r>
              <a:rPr lang="ar-EG" sz="2700" b="1" dirty="0">
                <a:solidFill>
                  <a:prstClr val="black"/>
                </a:solidFill>
              </a:rPr>
              <a:t>هـ</a:t>
            </a:r>
            <a:endParaRPr lang="en-US" sz="2700" b="1" dirty="0">
              <a:solidFill>
                <a:prstClr val="black"/>
              </a:solidFill>
            </a:endParaRPr>
          </a:p>
        </p:txBody>
      </p:sp>
      <p:sp>
        <p:nvSpPr>
          <p:cNvPr id="14" name="Hexagon 13"/>
          <p:cNvSpPr/>
          <p:nvPr/>
        </p:nvSpPr>
        <p:spPr>
          <a:xfrm>
            <a:off x="1799784" y="2966930"/>
            <a:ext cx="2176031" cy="611326"/>
          </a:xfrm>
          <a:prstGeom prst="hexagon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68580" tIns="34290" rIns="68580" bIns="34290">
            <a:spAutoFit/>
          </a:bodyPr>
          <a:lstStyle/>
          <a:p>
            <a:r>
              <a:rPr lang="ar-EG" sz="2700" b="1" dirty="0">
                <a:solidFill>
                  <a:prstClr val="black"/>
                </a:solidFill>
              </a:rPr>
              <a:t>الْمَقولَةُ الْأَدَبيَّةُ</a:t>
            </a:r>
            <a:endParaRPr lang="en-US" sz="2700" b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6460" y="795585"/>
            <a:ext cx="2438809" cy="48474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ar-AE" sz="2700" b="1" dirty="0">
                <a:solidFill>
                  <a:prstClr val="black"/>
                </a:solidFill>
              </a:rPr>
              <a:t>10</a:t>
            </a:r>
            <a:r>
              <a:rPr lang="ar-EG" sz="2700" b="1" dirty="0">
                <a:solidFill>
                  <a:srgbClr val="FF0000"/>
                </a:solidFill>
              </a:rPr>
              <a:t>-</a:t>
            </a:r>
            <a:r>
              <a:rPr lang="ar-JO" sz="2700" b="1" dirty="0">
                <a:solidFill>
                  <a:prstClr val="black"/>
                </a:solidFill>
              </a:rPr>
              <a:t>أكتوبر</a:t>
            </a:r>
            <a:r>
              <a:rPr lang="ar-EG" sz="2700" b="1" dirty="0">
                <a:solidFill>
                  <a:srgbClr val="FF0000"/>
                </a:solidFill>
              </a:rPr>
              <a:t>-</a:t>
            </a:r>
            <a:r>
              <a:rPr lang="ar-EG" sz="2700" b="1" dirty="0">
                <a:solidFill>
                  <a:prstClr val="black"/>
                </a:solidFill>
              </a:rPr>
              <a:t>20</a:t>
            </a:r>
            <a:r>
              <a:rPr lang="ar-SY" sz="2700" b="1" dirty="0">
                <a:solidFill>
                  <a:prstClr val="black"/>
                </a:solidFill>
              </a:rPr>
              <a:t>18</a:t>
            </a:r>
            <a:r>
              <a:rPr lang="ar-EG" sz="2700" b="1" dirty="0">
                <a:solidFill>
                  <a:prstClr val="black"/>
                </a:solidFill>
              </a:rPr>
              <a:t> م</a:t>
            </a:r>
            <a:endParaRPr lang="en-US" sz="2700" b="1" dirty="0">
              <a:solidFill>
                <a:prstClr val="black"/>
              </a:solidFill>
            </a:endParaRPr>
          </a:p>
        </p:txBody>
      </p:sp>
      <p:pic>
        <p:nvPicPr>
          <p:cNvPr id="19" name="Picture 2" descr="Image result for â«ØµÙØ±Ø© ÙØ´ÙØ¯ Ø§ÙØ«Ø¹ÙØ¨ ÙØ§ÙØ¯ÙÙâ¬â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321277"/>
            <a:ext cx="2336154" cy="16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0" y="3625741"/>
            <a:ext cx="5764192" cy="62324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ar-JO" sz="3600" b="1" dirty="0">
                <a:solidFill>
                  <a:prstClr val="black"/>
                </a:solidFill>
              </a:rPr>
              <a:t>وَاطْلُبوا الدّيكَ يؤذِّن  لِصَلاةِ الصُّبْحِ فينا</a:t>
            </a:r>
            <a:endParaRPr lang="ar-SY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86513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4"/>
          <a:srcRect l="1858" t="37977" r="68112" b="23486"/>
          <a:stretch/>
        </p:blipFill>
        <p:spPr bwMode="auto">
          <a:xfrm>
            <a:off x="0" y="49644"/>
            <a:ext cx="1159912" cy="11400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0" y="1567622"/>
            <a:ext cx="1881769" cy="7506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57607" tIns="28804" rIns="57607" bIns="28804">
            <a:spAutoFit/>
          </a:bodyPr>
          <a:lstStyle/>
          <a:p>
            <a:pPr algn="ctr"/>
            <a:r>
              <a:rPr lang="ar-JO" sz="4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فِرا</a:t>
            </a:r>
            <a:r>
              <a:rPr lang="ar-JO" sz="45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ءٍ</a:t>
            </a:r>
            <a:endParaRPr lang="en-US" sz="34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1" y="2394283"/>
            <a:ext cx="1888958" cy="7506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57607" tIns="28804" rIns="57607" bIns="28804">
            <a:spAutoFit/>
          </a:bodyPr>
          <a:lstStyle/>
          <a:p>
            <a:pPr algn="ctr"/>
            <a:r>
              <a:rPr lang="ar-JO" sz="4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مَسْجِ</a:t>
            </a:r>
            <a:r>
              <a:rPr lang="ar-JO" sz="45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دٍ</a:t>
            </a:r>
            <a:endParaRPr lang="en-US" sz="34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95331" y="3184227"/>
            <a:ext cx="1909342" cy="7506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57607" tIns="28804" rIns="57607" bIns="28804">
            <a:spAutoFit/>
          </a:bodyPr>
          <a:lstStyle/>
          <a:p>
            <a:pPr algn="ctr"/>
            <a:r>
              <a:rPr lang="ar-JO" sz="4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مَدْرَسَ</a:t>
            </a:r>
            <a:r>
              <a:rPr lang="ar-JO" sz="45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ةٍ</a:t>
            </a:r>
            <a:endParaRPr lang="en-US" sz="34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92630" y="4043398"/>
            <a:ext cx="1902443" cy="7506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57607" tIns="28804" rIns="57607" bIns="28804">
            <a:spAutoFit/>
          </a:bodyPr>
          <a:lstStyle/>
          <a:p>
            <a:pPr algn="ctr"/>
            <a:r>
              <a:rPr lang="ar-JO" sz="4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ساعَ</a:t>
            </a:r>
            <a:r>
              <a:rPr lang="ar-JO" sz="45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ةٍ</a:t>
            </a:r>
            <a:endParaRPr lang="en-US" sz="34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267338" y="979713"/>
            <a:ext cx="4590661" cy="52251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ar-JO" sz="2800" dirty="0">
                <a:solidFill>
                  <a:schemeClr val="tx1"/>
                </a:solidFill>
              </a:rPr>
              <a:t>اقرأ الْكَلِمات الْآتِية بالضَّمَةِ ثُمَّ بالتّنوين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134062" y="0"/>
            <a:ext cx="2723938" cy="70073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ar-SY" sz="3200" b="1" dirty="0">
                <a:solidFill>
                  <a:srgbClr val="FF0000"/>
                </a:solidFill>
              </a:rPr>
              <a:t>الهدف الأول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55976" y="1570733"/>
            <a:ext cx="1877171" cy="7506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57607" tIns="28804" rIns="57607" bIns="28804">
            <a:spAutoFit/>
          </a:bodyPr>
          <a:lstStyle/>
          <a:p>
            <a:pPr algn="ctr"/>
            <a:r>
              <a:rPr lang="ar-JO" sz="4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فِراءِ</a:t>
            </a:r>
            <a:endParaRPr lang="en-US" sz="3400" dirty="0">
              <a:ln w="0"/>
              <a:solidFill>
                <a:srgbClr val="02CE6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46645" y="2384904"/>
            <a:ext cx="1873361" cy="7506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57607" tIns="28804" rIns="57607" bIns="28804">
            <a:spAutoFit/>
          </a:bodyPr>
          <a:lstStyle/>
          <a:p>
            <a:pPr algn="ctr"/>
            <a:r>
              <a:rPr lang="ar-JO" sz="4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مَسْجِدِ</a:t>
            </a:r>
            <a:endParaRPr lang="en-US" sz="34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30603" y="3174977"/>
            <a:ext cx="1873361" cy="7506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57607" tIns="28804" rIns="57607" bIns="28804">
            <a:spAutoFit/>
          </a:bodyPr>
          <a:lstStyle/>
          <a:p>
            <a:pPr algn="ctr"/>
            <a:r>
              <a:rPr lang="ar-JO" sz="4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مَدْرَسَةِ</a:t>
            </a:r>
            <a:endParaRPr lang="en-US" sz="34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30602" y="3993125"/>
            <a:ext cx="1873361" cy="7506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57607" tIns="28804" rIns="57607" bIns="28804">
            <a:spAutoFit/>
          </a:bodyPr>
          <a:lstStyle/>
          <a:p>
            <a:pPr algn="ctr"/>
            <a:r>
              <a:rPr lang="ar-JO" sz="4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ساعَةِ</a:t>
            </a:r>
            <a:endParaRPr lang="en-US" sz="34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221503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  <p:bldP spid="16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1465264" y="921331"/>
            <a:ext cx="53927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كَيْفَ نُحَوِّلُ الحَرَكات إلى تَنْوين؟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Oval 43"/>
          <p:cNvSpPr/>
          <p:nvPr/>
        </p:nvSpPr>
        <p:spPr>
          <a:xfrm>
            <a:off x="4134062" y="0"/>
            <a:ext cx="2723938" cy="70073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ar-SY" sz="3200" b="1" dirty="0">
                <a:solidFill>
                  <a:srgbClr val="FF0000"/>
                </a:solidFill>
              </a:rPr>
              <a:t>الهدف الأول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525700" y="1591130"/>
            <a:ext cx="2332300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JO" sz="44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فَتْحة</a:t>
            </a:r>
            <a:endParaRPr lang="en-US" sz="44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 flipV="1">
            <a:off x="4679292" y="2021295"/>
            <a:ext cx="822348" cy="562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55" idx="1"/>
          </p:cNvCxnSpPr>
          <p:nvPr/>
        </p:nvCxnSpPr>
        <p:spPr>
          <a:xfrm flipH="1">
            <a:off x="2164081" y="2012633"/>
            <a:ext cx="724866" cy="2952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2144210" y="1606370"/>
            <a:ext cx="2332300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r"/>
            <a:endParaRPr lang="en-US" sz="44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888947" y="1597134"/>
            <a:ext cx="14510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JO" sz="4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فَتحَتين</a:t>
            </a:r>
            <a:endParaRPr lang="ar-AE" sz="48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7" name="Cloud 66"/>
          <p:cNvSpPr/>
          <p:nvPr/>
        </p:nvSpPr>
        <p:spPr>
          <a:xfrm>
            <a:off x="0" y="1614196"/>
            <a:ext cx="2087880" cy="1716833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تَنْوينُ</a:t>
            </a:r>
            <a:r>
              <a:rPr lang="ar-SA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JO" sz="32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الفتح</a:t>
            </a:r>
            <a:endParaRPr lang="ar-AE" b="1" u="sng" dirty="0">
              <a:solidFill>
                <a:srgbClr val="FF0000"/>
              </a:solidFill>
            </a:endParaRPr>
          </a:p>
          <a:p>
            <a:pPr algn="ctr"/>
            <a:endParaRPr lang="en-GB" dirty="0"/>
          </a:p>
        </p:txBody>
      </p:sp>
      <p:sp>
        <p:nvSpPr>
          <p:cNvPr id="68" name="Oval 67"/>
          <p:cNvSpPr/>
          <p:nvPr/>
        </p:nvSpPr>
        <p:spPr>
          <a:xfrm>
            <a:off x="4879910" y="2584580"/>
            <a:ext cx="1978090" cy="1752345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11500" dirty="0"/>
              <a:t>َ</a:t>
            </a:r>
            <a:endParaRPr lang="ar-AE" sz="11500" dirty="0"/>
          </a:p>
        </p:txBody>
      </p:sp>
      <p:sp>
        <p:nvSpPr>
          <p:cNvPr id="70" name="Oval 69"/>
          <p:cNvSpPr/>
          <p:nvPr/>
        </p:nvSpPr>
        <p:spPr>
          <a:xfrm>
            <a:off x="1082351" y="2677885"/>
            <a:ext cx="2286000" cy="1707501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7200" b="1" dirty="0">
                <a:solidFill>
                  <a:schemeClr val="tx1"/>
                </a:solidFill>
              </a:rPr>
              <a:t>ً اً</a:t>
            </a:r>
            <a:endParaRPr lang="ar-AE" sz="7200" b="1" dirty="0">
              <a:solidFill>
                <a:schemeClr val="tx1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3470987" y="3079102"/>
            <a:ext cx="1306286" cy="858416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43670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5" grpId="0" animBg="1"/>
      <p:bldP spid="54" grpId="0" animBg="1"/>
      <p:bldP spid="68" grpId="0" animBg="1"/>
      <p:bldP spid="7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31029" y="276075"/>
            <a:ext cx="2541022" cy="7491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ar-SY" sz="3200" b="1" dirty="0">
                <a:solidFill>
                  <a:srgbClr val="FF0000"/>
                </a:solidFill>
              </a:rPr>
              <a:t>الهدف الأول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2661313" y="989045"/>
            <a:ext cx="3964675" cy="1063690"/>
          </a:xfrm>
          <a:prstGeom prst="leftArrow">
            <a:avLst>
              <a:gd name="adj1" fmla="val 50000"/>
              <a:gd name="adj2" fmla="val 402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4000" dirty="0">
                <a:solidFill>
                  <a:schemeClr val="tx1"/>
                </a:solidFill>
              </a:rPr>
              <a:t>صوت تنوين </a:t>
            </a:r>
            <a:r>
              <a:rPr lang="ar-JO" sz="4000" dirty="0">
                <a:solidFill>
                  <a:srgbClr val="FF0000"/>
                </a:solidFill>
              </a:rPr>
              <a:t>الْفَتْح</a:t>
            </a:r>
            <a:endParaRPr lang="en-GB" sz="4000" dirty="0">
              <a:solidFill>
                <a:srgbClr val="FF0000"/>
              </a:solidFill>
            </a:endParaRPr>
          </a:p>
          <a:p>
            <a:pPr algn="ctr"/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5090614" y="2313296"/>
            <a:ext cx="1459619" cy="137842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8800" dirty="0"/>
              <a:t>َ</a:t>
            </a:r>
            <a:endParaRPr lang="ar-AE" sz="11500" dirty="0"/>
          </a:p>
        </p:txBody>
      </p:sp>
      <p:sp>
        <p:nvSpPr>
          <p:cNvPr id="11" name="Oval 10"/>
          <p:cNvSpPr/>
          <p:nvPr/>
        </p:nvSpPr>
        <p:spPr>
          <a:xfrm>
            <a:off x="2731826" y="2411105"/>
            <a:ext cx="1459619" cy="137842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8800" u="sng" dirty="0"/>
              <a:t>ن</a:t>
            </a:r>
            <a:endParaRPr lang="ar-AE" sz="11500" u="sng" dirty="0"/>
          </a:p>
        </p:txBody>
      </p:sp>
      <p:sp>
        <p:nvSpPr>
          <p:cNvPr id="12" name="Plus 11"/>
          <p:cNvSpPr/>
          <p:nvPr/>
        </p:nvSpPr>
        <p:spPr>
          <a:xfrm>
            <a:off x="4086808" y="2565921"/>
            <a:ext cx="1091682" cy="961052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Equal 12"/>
          <p:cNvSpPr/>
          <p:nvPr/>
        </p:nvSpPr>
        <p:spPr>
          <a:xfrm>
            <a:off x="1530220" y="2603240"/>
            <a:ext cx="1175657" cy="93306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067227"/>
            <a:ext cx="1802527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11500" dirty="0">
                <a:solidFill>
                  <a:srgbClr val="FF0000"/>
                </a:solidFill>
              </a:rPr>
              <a:t>ً اً</a:t>
            </a:r>
            <a:endParaRPr lang="en-GB" sz="7200" dirty="0">
              <a:solidFill>
                <a:srgbClr val="FF0000"/>
              </a:solidFill>
            </a:endParaRPr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3621" y="1143000"/>
            <a:ext cx="6539695" cy="952018"/>
          </a:xfrm>
          <a:prstGeom prst="rect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3200" b="1">
                <a:solidFill>
                  <a:prstClr val="black"/>
                </a:solidFill>
                <a:latin typeface="Arial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JO" sz="2400" dirty="0"/>
              <a:t>1- أَنْ </a:t>
            </a:r>
            <a:r>
              <a:rPr lang="ar-AE" sz="2400" dirty="0"/>
              <a:t>يُمَيِّز الطّالِبُ</a:t>
            </a:r>
            <a:r>
              <a:rPr lang="ar-JO" sz="2400" dirty="0"/>
              <a:t> بَيْن</a:t>
            </a:r>
            <a:r>
              <a:rPr lang="ar-AE" sz="2400" dirty="0"/>
              <a:t> أنْواع التَّنْوين</a:t>
            </a:r>
            <a:r>
              <a:rPr lang="ar-JO" sz="2400" dirty="0"/>
              <a:t> </a:t>
            </a:r>
          </a:p>
          <a:p>
            <a:r>
              <a:rPr lang="ar-JO" sz="2400" dirty="0">
                <a:solidFill>
                  <a:srgbClr val="C00000"/>
                </a:solidFill>
              </a:rPr>
              <a:t>       </a:t>
            </a:r>
            <a:r>
              <a:rPr lang="ar-JO" sz="2000" dirty="0">
                <a:solidFill>
                  <a:srgbClr val="C00000"/>
                </a:solidFill>
              </a:rPr>
              <a:t>(تَنْوين </a:t>
            </a:r>
            <a:r>
              <a:rPr lang="ar-JO" sz="2000" u="sng" dirty="0">
                <a:solidFill>
                  <a:srgbClr val="C00000"/>
                </a:solidFill>
              </a:rPr>
              <a:t>الْفَتْح</a:t>
            </a:r>
            <a:r>
              <a:rPr lang="ar-JO" sz="2000" dirty="0">
                <a:solidFill>
                  <a:srgbClr val="C00000"/>
                </a:solidFill>
              </a:rPr>
              <a:t>، </a:t>
            </a:r>
            <a:r>
              <a:rPr lang="ar-JO" sz="2000" u="sng" dirty="0">
                <a:solidFill>
                  <a:srgbClr val="C00000"/>
                </a:solidFill>
              </a:rPr>
              <a:t>الضَّم</a:t>
            </a:r>
            <a:r>
              <a:rPr lang="ar-JO" sz="2000" dirty="0">
                <a:solidFill>
                  <a:srgbClr val="C00000"/>
                </a:solidFill>
              </a:rPr>
              <a:t> وَ </a:t>
            </a:r>
            <a:r>
              <a:rPr lang="ar-JO" sz="2000" u="sng" dirty="0">
                <a:solidFill>
                  <a:srgbClr val="C00000"/>
                </a:solidFill>
              </a:rPr>
              <a:t>الْكَسْر</a:t>
            </a:r>
            <a:r>
              <a:rPr lang="ar-JO" sz="2000" dirty="0" err="1">
                <a:solidFill>
                  <a:srgbClr val="C00000"/>
                </a:solidFill>
              </a:rPr>
              <a:t>)</a:t>
            </a:r>
            <a:r>
              <a:rPr lang="ar-AE" sz="2000" dirty="0" err="1">
                <a:solidFill>
                  <a:srgbClr val="C00000"/>
                </a:solidFill>
              </a:rPr>
              <a:t>.</a:t>
            </a:r>
            <a:endParaRPr lang="ar-SY" sz="1800" dirty="0">
              <a:solidFill>
                <a:srgbClr val="C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564355" y="304799"/>
            <a:ext cx="2372552" cy="70073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ar-EG" sz="4400" b="1" dirty="0">
                <a:solidFill>
                  <a:srgbClr val="FF0000"/>
                </a:solidFill>
              </a:rPr>
              <a:t>الْأَهْدافُ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31494" y="2314938"/>
            <a:ext cx="6458673" cy="819924"/>
          </a:xfrm>
          <a:prstGeom prst="rect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ar-JO" sz="2400" b="1" dirty="0"/>
              <a:t>2- أَ</a:t>
            </a:r>
            <a:r>
              <a:rPr lang="ar-AE" sz="2400" b="1" dirty="0"/>
              <a:t>ن</a:t>
            </a:r>
            <a:r>
              <a:rPr lang="ar-JO" sz="2400" b="1" dirty="0"/>
              <a:t>ْ</a:t>
            </a:r>
            <a:r>
              <a:rPr lang="ar-AE" sz="2400" b="1" dirty="0"/>
              <a:t> يُمَيِّز الطّالِبُ تَنْوينَ </a:t>
            </a:r>
            <a:r>
              <a:rPr lang="ar-JO" sz="2400" b="1" u="sng" dirty="0">
                <a:solidFill>
                  <a:srgbClr val="C00000"/>
                </a:solidFill>
              </a:rPr>
              <a:t>الْفَتْح</a:t>
            </a:r>
            <a:r>
              <a:rPr lang="ar-JO" sz="2400" b="1" dirty="0"/>
              <a:t> </a:t>
            </a:r>
            <a:r>
              <a:rPr lang="ar-AE" sz="2400" b="1" dirty="0"/>
              <a:t>كِتابَةً </a:t>
            </a:r>
            <a:r>
              <a:rPr lang="ar-JO" sz="2400" b="1" dirty="0"/>
              <a:t>بإِضافَةِ الْأَلِف في</a:t>
            </a:r>
          </a:p>
          <a:p>
            <a:pPr algn="r"/>
            <a:r>
              <a:rPr lang="ar-JO" sz="2400" b="1" dirty="0"/>
              <a:t>    نِهايَةِ الْكَلِمَة</a:t>
            </a:r>
            <a:r>
              <a:rPr lang="ar-AE" sz="2400" b="1" dirty="0" err="1"/>
              <a:t>.</a:t>
            </a:r>
            <a:endParaRPr lang="ar-AE" sz="2400" b="1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239515" y="3475338"/>
            <a:ext cx="6458673" cy="690229"/>
          </a:xfrm>
          <a:prstGeom prst="rect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ar-JO" sz="2400" b="1" dirty="0"/>
              <a:t> 3- أَ</a:t>
            </a:r>
            <a:r>
              <a:rPr lang="ar-AE" sz="2400" b="1" dirty="0"/>
              <a:t>ن</a:t>
            </a:r>
            <a:r>
              <a:rPr lang="ar-JO" sz="2400" b="1" dirty="0"/>
              <a:t>ْ</a:t>
            </a:r>
            <a:r>
              <a:rPr lang="ar-AE" sz="2400" b="1" dirty="0"/>
              <a:t> </a:t>
            </a:r>
            <a:r>
              <a:rPr lang="ar-JO" sz="2400" b="1" dirty="0"/>
              <a:t>يُضيف </a:t>
            </a:r>
            <a:r>
              <a:rPr lang="ar-AE" sz="2400" b="1" dirty="0"/>
              <a:t>الطّالِبُ </a:t>
            </a:r>
            <a:r>
              <a:rPr lang="ar-JO" sz="2400" b="1" dirty="0"/>
              <a:t>ال</a:t>
            </a:r>
            <a:r>
              <a:rPr lang="ar-AE" sz="2400" b="1" dirty="0"/>
              <a:t>ت</a:t>
            </a:r>
            <a:r>
              <a:rPr lang="ar-JO" sz="2400" b="1" dirty="0"/>
              <a:t>َّ</a:t>
            </a:r>
            <a:r>
              <a:rPr lang="ar-AE" sz="2400" b="1" dirty="0"/>
              <a:t>نْوين </a:t>
            </a:r>
            <a:r>
              <a:rPr lang="ar-JO" sz="2400" b="1" dirty="0" err="1">
                <a:solidFill>
                  <a:srgbClr val="C00000"/>
                </a:solidFill>
              </a:rPr>
              <a:t>للكلمات </a:t>
            </a:r>
            <a:r>
              <a:rPr lang="ar-JO" sz="2400" b="1" dirty="0">
                <a:solidFill>
                  <a:srgbClr val="C00000"/>
                </a:solidFill>
              </a:rPr>
              <a:t>( سَيّارة، حَبْل</a:t>
            </a:r>
            <a:r>
              <a:rPr lang="ar-JO" sz="2400" b="1" dirty="0" err="1">
                <a:solidFill>
                  <a:srgbClr val="C00000"/>
                </a:solidFill>
              </a:rPr>
              <a:t>)</a:t>
            </a:r>
            <a:endParaRPr lang="ar-AE" sz="2400" b="1" dirty="0"/>
          </a:p>
        </p:txBody>
      </p:sp>
      <p:pic>
        <p:nvPicPr>
          <p:cNvPr id="7" name="Picture 6" descr="Picture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42" y="1210316"/>
            <a:ext cx="1076446" cy="676358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399362838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657" y="1279071"/>
            <a:ext cx="6858000" cy="857250"/>
          </a:xfrm>
          <a:prstGeom prst="rect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3600" b="1">
                <a:solidFill>
                  <a:prstClr val="black"/>
                </a:solidFill>
                <a:latin typeface="Arial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JO" sz="2400" dirty="0"/>
              <a:t>2- أَ</a:t>
            </a:r>
            <a:r>
              <a:rPr lang="ar-AE" sz="2400" dirty="0"/>
              <a:t>ن</a:t>
            </a:r>
            <a:r>
              <a:rPr lang="ar-JO" sz="2400" dirty="0"/>
              <a:t>ْ</a:t>
            </a:r>
            <a:r>
              <a:rPr lang="ar-AE" sz="2400" dirty="0"/>
              <a:t> يُمَيِّز الطّالِبُ تَنْوينَ </a:t>
            </a:r>
            <a:r>
              <a:rPr lang="ar-JO" sz="2400" u="sng" dirty="0">
                <a:solidFill>
                  <a:srgbClr val="C00000"/>
                </a:solidFill>
              </a:rPr>
              <a:t>الْفَتْح</a:t>
            </a:r>
            <a:r>
              <a:rPr lang="ar-JO" sz="2400" dirty="0"/>
              <a:t> </a:t>
            </a:r>
            <a:r>
              <a:rPr lang="ar-AE" sz="2400" dirty="0"/>
              <a:t>كِتابَةً </a:t>
            </a:r>
            <a:r>
              <a:rPr lang="ar-JO" sz="2400" dirty="0"/>
              <a:t>بإِضافَةِ الْأَلِف في</a:t>
            </a:r>
          </a:p>
          <a:p>
            <a:r>
              <a:rPr lang="ar-JO" sz="2400" dirty="0"/>
              <a:t>    نِهايَةِ الْكَلِمَة</a:t>
            </a:r>
            <a:r>
              <a:rPr lang="ar-AE" sz="2400" dirty="0" err="1"/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657600" y="142754"/>
            <a:ext cx="3200400" cy="70073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ar-SY" sz="3200" b="1" dirty="0">
                <a:solidFill>
                  <a:srgbClr val="FF0000"/>
                </a:solidFill>
              </a:rPr>
              <a:t>الهدف </a:t>
            </a:r>
            <a:r>
              <a:rPr lang="ar-SY" sz="3200" b="1" dirty="0" err="1">
                <a:solidFill>
                  <a:srgbClr val="FF0000"/>
                </a:solidFill>
              </a:rPr>
              <a:t>الث</a:t>
            </a:r>
            <a:r>
              <a:rPr lang="ar-JO" sz="3200" b="1" dirty="0">
                <a:solidFill>
                  <a:srgbClr val="FF0000"/>
                </a:solidFill>
              </a:rPr>
              <a:t>ّ</a:t>
            </a:r>
            <a:r>
              <a:rPr lang="ar-SY" sz="3200" b="1" dirty="0">
                <a:solidFill>
                  <a:srgbClr val="FF0000"/>
                </a:solidFill>
              </a:rPr>
              <a:t>اني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3799577" y="2457144"/>
            <a:ext cx="2879025" cy="8309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ar-AE" sz="4800" dirty="0">
                <a:ln w="11430"/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التعليمات</a:t>
            </a:r>
            <a:endParaRPr lang="en-US" sz="4800" dirty="0">
              <a:ln w="11430"/>
              <a:solidFill>
                <a:srgbClr val="000000"/>
              </a:solidFill>
              <a:effectLst>
                <a:glow rad="228600">
                  <a:srgbClr val="FFFF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71332" y="3459505"/>
            <a:ext cx="6134091" cy="1100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ar-JO" sz="3200" b="1" dirty="0">
                <a:solidFill>
                  <a:schemeClr val="tx1"/>
                </a:solidFill>
              </a:rPr>
              <a:t>أَنْتَبِهُ لِنِهايَةِ الْكَلِمات الآتِيَة وَأَسْتَنْتِج الْحُروف </a:t>
            </a:r>
          </a:p>
          <a:p>
            <a:pPr algn="r"/>
            <a:r>
              <a:rPr lang="ar-JO" sz="3200" b="1" dirty="0">
                <a:solidFill>
                  <a:schemeClr val="tx1"/>
                </a:solidFill>
              </a:rPr>
              <a:t>الّتي لَمْ تتبعها الْألِف</a:t>
            </a:r>
            <a:endParaRPr lang="en-US" sz="32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80257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29448" y="101469"/>
            <a:ext cx="2215727" cy="61582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SA" sz="4200" b="1" dirty="0">
                <a:solidFill>
                  <a:schemeClr val="accent2"/>
                </a:solidFill>
              </a:rPr>
              <a:t>تَنْوينُ الفَتْح</a:t>
            </a:r>
            <a:endParaRPr lang="ar-AE" sz="4200" b="1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9835" y="1354238"/>
            <a:ext cx="2555924" cy="33619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9226" y="1444922"/>
            <a:ext cx="1092005" cy="9284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7607" tIns="28804" rIns="57607" bIns="28804" rtlCol="0" anchor="ctr"/>
          <a:lstStyle/>
          <a:p>
            <a:pPr algn="ctr"/>
            <a:r>
              <a:rPr lang="ar-AE" sz="5000" b="1" dirty="0"/>
              <a:t>بيت</a:t>
            </a:r>
            <a:r>
              <a:rPr lang="ar-AE" sz="5000" b="1" dirty="0">
                <a:solidFill>
                  <a:srgbClr val="FF0000"/>
                </a:solidFill>
              </a:rPr>
              <a:t>اً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852375" y="2941995"/>
            <a:ext cx="1092005" cy="9284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7607" tIns="28804" rIns="57607" bIns="28804" rtlCol="0" anchor="ctr"/>
          <a:lstStyle/>
          <a:p>
            <a:pPr algn="ctr"/>
            <a:r>
              <a:rPr lang="ar-AE" sz="5000" b="1" dirty="0"/>
              <a:t>باب</a:t>
            </a:r>
            <a:r>
              <a:rPr lang="ar-AE" sz="5000" b="1" dirty="0">
                <a:solidFill>
                  <a:srgbClr val="FF0000"/>
                </a:solidFill>
              </a:rPr>
              <a:t>اً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5099544" y="1507380"/>
            <a:ext cx="1092005" cy="9284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7607" tIns="28804" rIns="57607" bIns="28804" rtlCol="0" anchor="ctr"/>
          <a:lstStyle/>
          <a:p>
            <a:pPr algn="ctr"/>
            <a:r>
              <a:rPr lang="ar-AE" sz="5000" b="1" dirty="0"/>
              <a:t>لَذيذ</a:t>
            </a:r>
            <a:r>
              <a:rPr lang="ar-AE" sz="5000" b="1" dirty="0">
                <a:solidFill>
                  <a:srgbClr val="FF0000"/>
                </a:solidFill>
              </a:rPr>
              <a:t>اً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5092236" y="2820996"/>
            <a:ext cx="1092005" cy="9284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7607" tIns="28804" rIns="57607" bIns="28804" rtlCol="0" anchor="ctr"/>
          <a:lstStyle/>
          <a:p>
            <a:pPr algn="ctr"/>
            <a:r>
              <a:rPr lang="ar-AE" sz="5000" b="1" dirty="0"/>
              <a:t>وَرْد</a:t>
            </a:r>
            <a:r>
              <a:rPr lang="ar-AE" sz="5000" b="1" dirty="0">
                <a:solidFill>
                  <a:srgbClr val="FF0000"/>
                </a:solidFill>
              </a:rPr>
              <a:t>اً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3135389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29448" y="101469"/>
            <a:ext cx="2215727" cy="61582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SA" sz="4200" b="1" dirty="0">
                <a:solidFill>
                  <a:schemeClr val="accent2"/>
                </a:solidFill>
              </a:rPr>
              <a:t>تَنْوينُ الفَتْح</a:t>
            </a:r>
            <a:endParaRPr lang="ar-AE" sz="4200" b="1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7624" y="1485789"/>
            <a:ext cx="1740876" cy="11289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7607" tIns="345643" rIns="57607" bIns="0" rtlCol="0" anchor="ctr"/>
          <a:lstStyle/>
          <a:p>
            <a:pPr algn="ctr"/>
            <a:r>
              <a:rPr lang="ar-AE" sz="5000" b="1" dirty="0"/>
              <a:t>مَدْرَسَ</a:t>
            </a:r>
            <a:r>
              <a:rPr lang="ar-JO" sz="5000" b="1" dirty="0"/>
              <a:t>ـ</a:t>
            </a:r>
            <a:r>
              <a:rPr lang="ar-AE" sz="5000" b="1" dirty="0" err="1">
                <a:solidFill>
                  <a:srgbClr val="FF0000"/>
                </a:solidFill>
              </a:rPr>
              <a:t>ةً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428264" y="2913749"/>
            <a:ext cx="1686838" cy="10621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230429" rIns="57607" bIns="0" rtlCol="0" anchor="ctr"/>
          <a:lstStyle/>
          <a:p>
            <a:pPr algn="ctr"/>
            <a:r>
              <a:rPr lang="ar-AE" sz="5000" b="1" dirty="0"/>
              <a:t>شَجَ</a:t>
            </a:r>
            <a:r>
              <a:rPr lang="ar-JO" sz="5000" b="1" dirty="0"/>
              <a:t>ـ</a:t>
            </a:r>
            <a:r>
              <a:rPr lang="ar-AE" sz="5000" b="1" dirty="0" err="1"/>
              <a:t>رَ</a:t>
            </a:r>
            <a:r>
              <a:rPr lang="ar-AE" sz="5000" b="1" dirty="0" err="1">
                <a:solidFill>
                  <a:srgbClr val="FF0000"/>
                </a:solidFill>
              </a:rPr>
              <a:t>ةً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5104436" y="1542105"/>
            <a:ext cx="1354238" cy="10506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7607" tIns="28804" rIns="57607" bIns="28804" rtlCol="0" anchor="ctr"/>
          <a:lstStyle/>
          <a:p>
            <a:pPr algn="ctr"/>
            <a:r>
              <a:rPr lang="ar-AE" sz="5000" b="1" dirty="0"/>
              <a:t>سَم</a:t>
            </a:r>
            <a:r>
              <a:rPr lang="ar-JO" sz="5000" b="1" dirty="0"/>
              <a:t>ـ</a:t>
            </a:r>
            <a:r>
              <a:rPr lang="ar-AE" sz="5000" b="1" dirty="0" err="1"/>
              <a:t>ا</a:t>
            </a:r>
            <a:r>
              <a:rPr lang="ar-AE" sz="5000" b="1" dirty="0" err="1">
                <a:solidFill>
                  <a:srgbClr val="FF0000"/>
                </a:solidFill>
              </a:rPr>
              <a:t>ءً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5139159" y="3040915"/>
            <a:ext cx="1307940" cy="9284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7607" tIns="28804" rIns="57607" bIns="28804" rtlCol="0" anchor="ctr"/>
          <a:lstStyle/>
          <a:p>
            <a:pPr algn="ctr"/>
            <a:r>
              <a:rPr lang="ar-AE" sz="5000" b="1" dirty="0"/>
              <a:t>م</a:t>
            </a:r>
            <a:r>
              <a:rPr lang="ar-JO" sz="5000" b="1" dirty="0"/>
              <a:t>ــ</a:t>
            </a:r>
            <a:r>
              <a:rPr lang="ar-AE" sz="5000" b="1" dirty="0" err="1"/>
              <a:t>ا</a:t>
            </a:r>
            <a:r>
              <a:rPr lang="ar-AE" sz="5000" b="1" dirty="0" err="1">
                <a:solidFill>
                  <a:srgbClr val="FF0000"/>
                </a:solidFill>
              </a:rPr>
              <a:t>ءً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5170" y="1682247"/>
            <a:ext cx="2626194" cy="254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9860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657600" y="142754"/>
            <a:ext cx="3200400" cy="70073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ar-SY" sz="3200" b="1" dirty="0">
                <a:solidFill>
                  <a:srgbClr val="FF0000"/>
                </a:solidFill>
              </a:rPr>
              <a:t>الهدف </a:t>
            </a:r>
            <a:r>
              <a:rPr lang="ar-SY" sz="3200" b="1" dirty="0" err="1">
                <a:solidFill>
                  <a:srgbClr val="FF0000"/>
                </a:solidFill>
              </a:rPr>
              <a:t>الث</a:t>
            </a:r>
            <a:r>
              <a:rPr lang="ar-JO" sz="3200" b="1" dirty="0">
                <a:solidFill>
                  <a:srgbClr val="FF0000"/>
                </a:solidFill>
              </a:rPr>
              <a:t>ّ</a:t>
            </a:r>
            <a:r>
              <a:rPr lang="ar-SY" sz="3200" b="1" dirty="0">
                <a:solidFill>
                  <a:srgbClr val="FF0000"/>
                </a:solidFill>
              </a:rPr>
              <a:t>اني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3599727" y="1122745"/>
            <a:ext cx="2870521" cy="184037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6000" b="1" dirty="0">
                <a:solidFill>
                  <a:srgbClr val="FF0000"/>
                </a:solidFill>
              </a:rPr>
              <a:t>انْـتَـبـه 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قف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6496" y="3009417"/>
            <a:ext cx="2309342" cy="1764609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62046" y="1238491"/>
            <a:ext cx="3333508" cy="35534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JO" sz="2800" b="1" dirty="0">
                <a:solidFill>
                  <a:schemeClr val="tx1"/>
                </a:solidFill>
              </a:rPr>
              <a:t>مَعَ تَنْوينَ الْفَتْحِ نُضيفُ أَلِفًا آخرِ الْكَلَمَةِ إِلا إِذا انْتَهَتِ الْكَلِمَةُ          </a:t>
            </a:r>
            <a:r>
              <a:rPr lang="ar-JO" sz="2800" b="1" dirty="0">
                <a:solidFill>
                  <a:srgbClr val="FF0000"/>
                </a:solidFill>
              </a:rPr>
              <a:t>بِتـاءٍ مَرْبوطَةٍ(</a:t>
            </a:r>
            <a:r>
              <a:rPr lang="ar-JO" sz="2800" b="1" dirty="0" err="1">
                <a:solidFill>
                  <a:srgbClr val="FF0000"/>
                </a:solidFill>
              </a:rPr>
              <a:t>ـة</a:t>
            </a:r>
            <a:r>
              <a:rPr lang="ar-JO" sz="2800" b="1" dirty="0">
                <a:solidFill>
                  <a:srgbClr val="FF0000"/>
                </a:solidFill>
              </a:rPr>
              <a:t> -ة</a:t>
            </a:r>
            <a:r>
              <a:rPr lang="ar-JO" sz="2800" b="1" dirty="0" err="1">
                <a:solidFill>
                  <a:srgbClr val="FF0000"/>
                </a:solidFill>
              </a:rPr>
              <a:t>)</a:t>
            </a:r>
            <a:endParaRPr lang="ar-JO" sz="2800" b="1" dirty="0">
              <a:solidFill>
                <a:srgbClr val="FF0000"/>
              </a:solidFill>
            </a:endParaRPr>
          </a:p>
          <a:p>
            <a:pPr algn="r"/>
            <a:r>
              <a:rPr lang="ar-JO" sz="2800" b="1" dirty="0">
                <a:solidFill>
                  <a:schemeClr val="tx1"/>
                </a:solidFill>
              </a:rPr>
              <a:t>مِثْل( </a:t>
            </a:r>
            <a:r>
              <a:rPr lang="ar-JO" sz="2800" b="1" dirty="0" err="1">
                <a:solidFill>
                  <a:schemeClr val="tx1"/>
                </a:solidFill>
              </a:rPr>
              <a:t>مَدْرَسَ</a:t>
            </a:r>
            <a:r>
              <a:rPr lang="ar-JO" sz="2800" b="1" dirty="0" err="1">
                <a:solidFill>
                  <a:srgbClr val="FF0000"/>
                </a:solidFill>
              </a:rPr>
              <a:t>ةً </a:t>
            </a:r>
            <a:r>
              <a:rPr lang="ar-JO" sz="2800" b="1" dirty="0">
                <a:solidFill>
                  <a:schemeClr val="tx1"/>
                </a:solidFill>
              </a:rPr>
              <a:t>- </a:t>
            </a:r>
            <a:r>
              <a:rPr lang="ar-JO" sz="2800" b="1" dirty="0" err="1">
                <a:solidFill>
                  <a:schemeClr val="tx1"/>
                </a:solidFill>
              </a:rPr>
              <a:t>كُرَ</a:t>
            </a:r>
            <a:r>
              <a:rPr lang="ar-JO" sz="2800" b="1" dirty="0" err="1">
                <a:solidFill>
                  <a:srgbClr val="FF0000"/>
                </a:solidFill>
              </a:rPr>
              <a:t>ةً</a:t>
            </a:r>
            <a:r>
              <a:rPr lang="ar-JO" sz="2800" b="1" dirty="0" err="1">
                <a:solidFill>
                  <a:schemeClr val="tx1"/>
                </a:solidFill>
              </a:rPr>
              <a:t> )</a:t>
            </a:r>
            <a:r>
              <a:rPr lang="ar-JO" sz="2800" b="1" dirty="0">
                <a:solidFill>
                  <a:schemeClr val="tx1"/>
                </a:solidFill>
              </a:rPr>
              <a:t>  </a:t>
            </a:r>
          </a:p>
          <a:p>
            <a:pPr algn="r"/>
            <a:r>
              <a:rPr lang="ar-JO" sz="2800" b="1" dirty="0">
                <a:solidFill>
                  <a:srgbClr val="FF0000"/>
                </a:solidFill>
              </a:rPr>
              <a:t>هَمْزَةٍ</a:t>
            </a:r>
            <a:r>
              <a:rPr lang="ar-JO" sz="2800" b="1" dirty="0">
                <a:solidFill>
                  <a:schemeClr val="tx1"/>
                </a:solidFill>
              </a:rPr>
              <a:t> </a:t>
            </a:r>
            <a:r>
              <a:rPr lang="ar-JO" sz="2800" b="1" dirty="0">
                <a:solidFill>
                  <a:srgbClr val="FF0000"/>
                </a:solidFill>
              </a:rPr>
              <a:t>قَبْلها أَلِف</a:t>
            </a:r>
          </a:p>
          <a:p>
            <a:pPr algn="r"/>
            <a:r>
              <a:rPr lang="ar-JO" sz="2800" b="1" dirty="0">
                <a:solidFill>
                  <a:schemeClr val="tx1"/>
                </a:solidFill>
              </a:rPr>
              <a:t>مِثْل(سَما</a:t>
            </a:r>
            <a:r>
              <a:rPr lang="ar-JO" sz="2800" b="1" dirty="0">
                <a:solidFill>
                  <a:srgbClr val="FF0000"/>
                </a:solidFill>
              </a:rPr>
              <a:t>ءً</a:t>
            </a:r>
            <a:r>
              <a:rPr lang="ar-JO" sz="2800" b="1" dirty="0">
                <a:solidFill>
                  <a:schemeClr val="tx1"/>
                </a:solidFill>
              </a:rPr>
              <a:t>- </a:t>
            </a:r>
            <a:r>
              <a:rPr lang="ar-JO" sz="2800" b="1" dirty="0" err="1">
                <a:solidFill>
                  <a:schemeClr val="tx1"/>
                </a:solidFill>
              </a:rPr>
              <a:t>ما</a:t>
            </a:r>
            <a:r>
              <a:rPr lang="ar-JO" sz="2800" b="1" dirty="0" err="1">
                <a:solidFill>
                  <a:srgbClr val="FF0000"/>
                </a:solidFill>
              </a:rPr>
              <a:t>ءً</a:t>
            </a:r>
            <a:r>
              <a:rPr lang="ar-JO" sz="2800" b="1" dirty="0" err="1">
                <a:solidFill>
                  <a:schemeClr val="tx1"/>
                </a:solidFill>
              </a:rPr>
              <a:t> </a:t>
            </a:r>
            <a:r>
              <a:rPr lang="ar-JO" sz="2800" b="1" dirty="0">
                <a:solidFill>
                  <a:schemeClr val="tx1"/>
                </a:solidFill>
              </a:rPr>
              <a:t>– دَوا</a:t>
            </a:r>
            <a:r>
              <a:rPr lang="ar-JO" sz="2800" b="1" dirty="0">
                <a:solidFill>
                  <a:srgbClr val="FF0000"/>
                </a:solidFill>
              </a:rPr>
              <a:t>ءً</a:t>
            </a:r>
            <a:r>
              <a:rPr lang="ar-JO" sz="2800" b="1" dirty="0" err="1">
                <a:solidFill>
                  <a:schemeClr val="tx1"/>
                </a:solidFill>
              </a:rPr>
              <a:t>)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80257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138791" y="1215342"/>
            <a:ext cx="879839" cy="34767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7" tIns="28804" rIns="57607" bIns="28804"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66734" y="1259318"/>
            <a:ext cx="879839" cy="33937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7" tIns="28804" rIns="57607" bIns="28804"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195735" y="2370630"/>
            <a:ext cx="1156345" cy="489058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r>
              <a:rPr lang="ar-SA" sz="2800" b="1" dirty="0"/>
              <a:t>سَــعـيـداً</a:t>
            </a:r>
            <a:endParaRPr lang="en-US" sz="2800" b="1" dirty="0"/>
          </a:p>
        </p:txBody>
      </p:sp>
      <p:sp>
        <p:nvSpPr>
          <p:cNvPr id="32" name="Rectangle 31"/>
          <p:cNvSpPr/>
          <p:nvPr/>
        </p:nvSpPr>
        <p:spPr>
          <a:xfrm>
            <a:off x="4527191" y="866752"/>
            <a:ext cx="879839" cy="38405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7" tIns="28804" rIns="57607" bIns="28804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44547" y="17012"/>
            <a:ext cx="4845210" cy="5224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7607" tIns="28804" rIns="57607" bIns="28804" rtlCol="0" anchor="ctr"/>
          <a:lstStyle/>
          <a:p>
            <a:pPr algn="ctr"/>
            <a:r>
              <a:rPr lang="ar-SA" sz="2000" b="1" dirty="0"/>
              <a:t>مَيِّز</a:t>
            </a:r>
            <a:r>
              <a:rPr lang="ar-EG" sz="2000" b="1" dirty="0"/>
              <a:t> ال</a:t>
            </a:r>
            <a:r>
              <a:rPr lang="ar-SA" sz="2000" b="1" dirty="0"/>
              <a:t>شَّكْلَ المُناسِبَ لِتَنْوينِ الفَتْحِ في</a:t>
            </a:r>
            <a:r>
              <a:rPr lang="ar-EG" sz="2000" b="1" dirty="0"/>
              <a:t> الْكَلِماتِ الْآت</a:t>
            </a:r>
            <a:r>
              <a:rPr lang="ar-SA" sz="2000" b="1" dirty="0"/>
              <a:t>ِ</a:t>
            </a:r>
            <a:r>
              <a:rPr lang="ar-EG" sz="2000" b="1" dirty="0"/>
              <a:t>ي</a:t>
            </a:r>
            <a:r>
              <a:rPr lang="ar-SA" sz="2000" b="1" dirty="0"/>
              <a:t>َ</a:t>
            </a:r>
            <a:r>
              <a:rPr lang="ar-EG" sz="2000" b="1" dirty="0"/>
              <a:t>ة.</a:t>
            </a:r>
            <a:endParaRPr lang="en-US" sz="2000" b="1" dirty="0"/>
          </a:p>
        </p:txBody>
      </p:sp>
      <p:pic>
        <p:nvPicPr>
          <p:cNvPr id="13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082" y="4195124"/>
            <a:ext cx="921482" cy="94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 bwMode="auto">
          <a:xfrm>
            <a:off x="5751574" y="3751643"/>
            <a:ext cx="1106426" cy="47745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57607" tIns="28804" rIns="57607" bIns="28804" anchor="ctr"/>
          <a:lstStyle/>
          <a:p>
            <a:pPr algn="ctr" rtl="1">
              <a:defRPr/>
            </a:pPr>
            <a:endParaRPr lang="ar-EG" sz="1800" b="1" dirty="0">
              <a:solidFill>
                <a:srgbClr val="002060"/>
              </a:solidFill>
              <a:latin typeface="Arial" charset="0"/>
            </a:endParaRPr>
          </a:p>
          <a:p>
            <a:pPr algn="ctr" rtl="1">
              <a:defRPr/>
            </a:pPr>
            <a:r>
              <a:rPr lang="ar-AE" sz="1800" b="1" dirty="0">
                <a:solidFill>
                  <a:srgbClr val="002060"/>
                </a:solidFill>
                <a:latin typeface="Arial" charset="0"/>
              </a:rPr>
              <a:t>أنا مُشارك</a:t>
            </a:r>
            <a:endParaRPr lang="en-US" sz="1800" b="1" dirty="0">
              <a:solidFill>
                <a:srgbClr val="002060"/>
              </a:solidFill>
              <a:latin typeface="Arial" charset="0"/>
            </a:endParaRPr>
          </a:p>
          <a:p>
            <a:pPr algn="ctr" rtl="1" eaLnBrk="1" hangingPunct="1">
              <a:defRPr/>
            </a:pPr>
            <a:endParaRPr lang="ar-AE" sz="18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804531" y="545973"/>
            <a:ext cx="1308396" cy="7133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7607" tIns="28804" rIns="57607" bIns="28804" rtlCol="0" anchor="ctr"/>
          <a:lstStyle/>
          <a:p>
            <a:pPr algn="ctr"/>
            <a:r>
              <a:rPr lang="ar-SA" sz="3800" b="1" dirty="0"/>
              <a:t>ـاً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66697" y="609893"/>
            <a:ext cx="911429" cy="489058"/>
          </a:xfrm>
          <a:prstGeom prst="rect">
            <a:avLst/>
          </a:prstGeom>
          <a:noFill/>
        </p:spPr>
        <p:txBody>
          <a:bodyPr wrap="none" lIns="57607" tIns="28804" rIns="57607" bIns="28804" rtlCol="0">
            <a:spAutoFit/>
          </a:bodyPr>
          <a:lstStyle/>
          <a:p>
            <a:r>
              <a:rPr lang="ar-SA" sz="2800" b="1" dirty="0"/>
              <a:t>مَدْرسةً</a:t>
            </a:r>
            <a:endParaRPr lang="en-US" sz="2800" b="1" dirty="0"/>
          </a:p>
        </p:txBody>
      </p:sp>
      <p:sp>
        <p:nvSpPr>
          <p:cNvPr id="25" name="Rectangle 24"/>
          <p:cNvSpPr/>
          <p:nvPr/>
        </p:nvSpPr>
        <p:spPr>
          <a:xfrm>
            <a:off x="261242" y="533557"/>
            <a:ext cx="1308396" cy="7133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7607" tIns="28804" rIns="57607" bIns="28804" rtlCol="0" anchor="ctr"/>
          <a:lstStyle/>
          <a:p>
            <a:pPr algn="ctr"/>
            <a:r>
              <a:rPr lang="ar-SA" sz="3800" b="1" dirty="0"/>
              <a:t>اً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125166" y="2291787"/>
            <a:ext cx="1296364" cy="6121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lIns="57607" tIns="28804" rIns="57607" bIns="28804" rtlCol="0">
            <a:spAutoFit/>
          </a:bodyPr>
          <a:lstStyle/>
          <a:p>
            <a:pPr algn="ctr"/>
            <a:r>
              <a:rPr lang="ar-SA" sz="3600" b="1" dirty="0">
                <a:solidFill>
                  <a:srgbClr val="FF0000"/>
                </a:solidFill>
              </a:rPr>
              <a:t>سَــعـيـد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67291" y="3160549"/>
            <a:ext cx="1074594" cy="735279"/>
          </a:xfrm>
          <a:prstGeom prst="rect">
            <a:avLst/>
          </a:prstGeom>
          <a:noFill/>
          <a:ln>
            <a:noFill/>
          </a:ln>
        </p:spPr>
        <p:txBody>
          <a:bodyPr wrap="square" lIns="57607" tIns="28804" rIns="57607" bIns="28804" rtlCol="0">
            <a:spAutoFit/>
          </a:bodyPr>
          <a:lstStyle>
            <a:defPPr>
              <a:defRPr lang="en-US"/>
            </a:defPPr>
            <a:lvl1pPr>
              <a:defRPr sz="4400" b="1"/>
            </a:lvl1pPr>
          </a:lstStyle>
          <a:p>
            <a:pPr algn="ctr"/>
            <a:r>
              <a:rPr lang="ar-SA" dirty="0"/>
              <a:t>مَوْزاً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148313" y="3102016"/>
            <a:ext cx="1273215" cy="7352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lIns="57607" tIns="28804" rIns="57607" bIns="28804" rtlCol="0">
            <a:spAutoFit/>
          </a:bodyPr>
          <a:lstStyle>
            <a:defPPr>
              <a:defRPr lang="en-US"/>
            </a:defPPr>
            <a:lvl1pPr>
              <a:defRPr sz="4400" b="1"/>
            </a:lvl1pPr>
          </a:lstStyle>
          <a:p>
            <a:pPr algn="ctr"/>
            <a:r>
              <a:rPr lang="ar-SA" dirty="0">
                <a:solidFill>
                  <a:srgbClr val="FF0000"/>
                </a:solidFill>
              </a:rPr>
              <a:t>مَوْز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88862" y="3840764"/>
            <a:ext cx="838830" cy="489058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algn="ctr"/>
            <a:r>
              <a:rPr lang="ar-EG" sz="2800" b="1" dirty="0"/>
              <a:t>مَلْعَب</a:t>
            </a:r>
            <a:r>
              <a:rPr lang="ar-SA" sz="2800" b="1" dirty="0"/>
              <a:t>اً</a:t>
            </a:r>
            <a:endParaRPr lang="en-US" sz="2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125166" y="3875630"/>
            <a:ext cx="1284788" cy="7352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lIns="57607" tIns="28804" rIns="57607" bIns="28804" rtlCol="0">
            <a:spAutoFit/>
          </a:bodyPr>
          <a:lstStyle>
            <a:defPPr>
              <a:defRPr lang="en-US"/>
            </a:defPPr>
            <a:lvl1pPr algn="ctr">
              <a:defRPr sz="4400" b="1"/>
            </a:lvl1pPr>
          </a:lstStyle>
          <a:p>
            <a:r>
              <a:rPr lang="ar-EG" dirty="0">
                <a:solidFill>
                  <a:srgbClr val="FF0000"/>
                </a:solidFill>
              </a:rPr>
              <a:t>مَلْعَب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55426" y="420783"/>
            <a:ext cx="1324495" cy="7231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7607" tIns="28804" rIns="57607" bIns="28804" rtlCol="0" anchor="ctr"/>
          <a:lstStyle/>
          <a:p>
            <a:pPr algn="ctr"/>
            <a:r>
              <a:rPr lang="ar-SA" sz="3800" b="1" dirty="0"/>
              <a:t>ً</a:t>
            </a:r>
            <a:endParaRPr lang="en-US" sz="3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986268" y="581931"/>
            <a:ext cx="1412112" cy="6737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lIns="57607" tIns="28804" rIns="57607" bIns="28804" rtlCol="0">
            <a:spAutoFit/>
          </a:bodyPr>
          <a:lstStyle>
            <a:defPPr>
              <a:defRPr lang="en-US"/>
            </a:defPPr>
            <a:lvl1pPr>
              <a:defRPr sz="4400" b="1"/>
            </a:lvl1pPr>
          </a:lstStyle>
          <a:p>
            <a:pPr algn="ctr"/>
            <a:r>
              <a:rPr lang="ar-SA" sz="4000" dirty="0">
                <a:solidFill>
                  <a:srgbClr val="FF0000"/>
                </a:solidFill>
              </a:rPr>
              <a:t>مَدْرسة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95648" y="1405679"/>
            <a:ext cx="806291" cy="7352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lIns="57607" tIns="28804" rIns="57607" bIns="28804" rtlCol="0">
            <a:spAutoFit/>
          </a:bodyPr>
          <a:lstStyle>
            <a:defPPr>
              <a:defRPr lang="en-US"/>
            </a:defPPr>
            <a:lvl1pPr>
              <a:defRPr sz="4400" b="1"/>
            </a:lvl1pPr>
          </a:lstStyle>
          <a:p>
            <a:r>
              <a:rPr lang="ar-SA" dirty="0"/>
              <a:t>ماءً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055716" y="1382531"/>
            <a:ext cx="1365813" cy="7352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lIns="57607" tIns="28804" rIns="57607" bIns="28804" rtlCol="0">
            <a:spAutoFit/>
          </a:bodyPr>
          <a:lstStyle>
            <a:defPPr>
              <a:defRPr lang="en-US"/>
            </a:defPPr>
            <a:lvl1pPr>
              <a:defRPr sz="4400" b="1"/>
            </a:lvl1pPr>
          </a:lstStyle>
          <a:p>
            <a:pPr algn="ctr"/>
            <a:r>
              <a:rPr lang="ar-SA" dirty="0">
                <a:solidFill>
                  <a:srgbClr val="FF0000"/>
                </a:solidFill>
              </a:rPr>
              <a:t>ماء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902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18619 0.1277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57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-0.39519 -0.16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66" y="-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85185E-6 L -0.40195 -0.0717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4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94 -0.00695 L -0.15456 -0.2516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7" y="-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3867 -0.1393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-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6" grpId="0"/>
      <p:bldP spid="19" grpId="0" animBg="1"/>
      <p:bldP spid="28" grpId="0"/>
      <p:bldP spid="20" grpId="0" animBg="1"/>
      <p:bldP spid="21" grpId="0"/>
      <p:bldP spid="29" grpId="0" animBg="1"/>
      <p:bldP spid="18" grpId="0" animBg="1"/>
      <p:bldP spid="34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267338" y="979713"/>
            <a:ext cx="4590661" cy="52251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ar-JO" sz="2800" dirty="0">
                <a:solidFill>
                  <a:schemeClr val="tx1"/>
                </a:solidFill>
              </a:rPr>
              <a:t>اقرأ الْكَلِمات الْآتِية بالضَّمَةِ ثُمَّ بالتّنوين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4"/>
          <a:srcRect l="1858" t="37977" r="68112" b="23486"/>
          <a:stretch/>
        </p:blipFill>
        <p:spPr bwMode="auto">
          <a:xfrm>
            <a:off x="0" y="49644"/>
            <a:ext cx="1159912" cy="11400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0" y="1567622"/>
            <a:ext cx="1881769" cy="7506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57607" tIns="28804" rIns="57607" bIns="28804">
            <a:spAutoFit/>
          </a:bodyPr>
          <a:lstStyle/>
          <a:p>
            <a:pPr algn="ctr"/>
            <a:r>
              <a:rPr lang="ar-JO" sz="4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فِرا</a:t>
            </a:r>
            <a:r>
              <a:rPr lang="ar-JO" sz="45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ءً</a:t>
            </a:r>
            <a:endParaRPr lang="en-US" sz="34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1" y="2394283"/>
            <a:ext cx="1888958" cy="7506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57607" tIns="28804" rIns="57607" bIns="28804">
            <a:spAutoFit/>
          </a:bodyPr>
          <a:lstStyle/>
          <a:p>
            <a:pPr algn="ctr"/>
            <a:r>
              <a:rPr lang="ar-JO" sz="4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مَسْجِ</a:t>
            </a:r>
            <a:r>
              <a:rPr lang="ar-JO" sz="45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دًا</a:t>
            </a:r>
            <a:endParaRPr lang="en-US" sz="34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95331" y="3184227"/>
            <a:ext cx="1909342" cy="7506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57607" tIns="28804" rIns="57607" bIns="28804">
            <a:spAutoFit/>
          </a:bodyPr>
          <a:lstStyle/>
          <a:p>
            <a:pPr algn="ctr"/>
            <a:r>
              <a:rPr lang="ar-JO" sz="4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مَدْرَسَ</a:t>
            </a:r>
            <a:r>
              <a:rPr lang="ar-JO" sz="45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ةً</a:t>
            </a:r>
            <a:endParaRPr lang="en-US" sz="34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92630" y="4043398"/>
            <a:ext cx="1902443" cy="7506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57607" tIns="28804" rIns="57607" bIns="28804">
            <a:spAutoFit/>
          </a:bodyPr>
          <a:lstStyle/>
          <a:p>
            <a:pPr algn="ctr"/>
            <a:r>
              <a:rPr lang="ar-JO" sz="4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بيت</a:t>
            </a:r>
            <a:r>
              <a:rPr lang="ar-JO" sz="45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ًا</a:t>
            </a:r>
            <a:endParaRPr lang="en-US" sz="34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>
            <a:off x="4134062" y="0"/>
            <a:ext cx="2723938" cy="70073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ar-SY" sz="3200" b="1" dirty="0">
                <a:solidFill>
                  <a:srgbClr val="FF0000"/>
                </a:solidFill>
              </a:rPr>
              <a:t>الهدف </a:t>
            </a:r>
            <a:r>
              <a:rPr lang="ar-JO" sz="3200" b="1" dirty="0">
                <a:solidFill>
                  <a:srgbClr val="FF0000"/>
                </a:solidFill>
              </a:rPr>
              <a:t>الثّاني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55976" y="1570733"/>
            <a:ext cx="1877171" cy="7506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57607" tIns="28804" rIns="57607" bIns="28804">
            <a:spAutoFit/>
          </a:bodyPr>
          <a:lstStyle/>
          <a:p>
            <a:pPr algn="ctr"/>
            <a:r>
              <a:rPr lang="ar-JO" sz="4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فِراءَ</a:t>
            </a:r>
            <a:endParaRPr lang="en-US" sz="3400" dirty="0">
              <a:ln w="0"/>
              <a:solidFill>
                <a:srgbClr val="02CE6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46645" y="2384904"/>
            <a:ext cx="1873361" cy="7506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57607" tIns="28804" rIns="57607" bIns="28804">
            <a:spAutoFit/>
          </a:bodyPr>
          <a:lstStyle/>
          <a:p>
            <a:pPr algn="ctr"/>
            <a:r>
              <a:rPr lang="ar-JO" sz="4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مَسْجِدَ</a:t>
            </a:r>
            <a:endParaRPr lang="en-US" sz="34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30603" y="3174977"/>
            <a:ext cx="1873361" cy="7506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57607" tIns="28804" rIns="57607" bIns="28804">
            <a:spAutoFit/>
          </a:bodyPr>
          <a:lstStyle/>
          <a:p>
            <a:pPr algn="ctr"/>
            <a:r>
              <a:rPr lang="ar-JO" sz="4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مَدْرَسَةَ</a:t>
            </a:r>
            <a:endParaRPr lang="en-US" sz="34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30602" y="3993125"/>
            <a:ext cx="1873361" cy="7506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57607" tIns="28804" rIns="57607" bIns="28804">
            <a:spAutoFit/>
          </a:bodyPr>
          <a:lstStyle/>
          <a:p>
            <a:pPr algn="ctr"/>
            <a:r>
              <a:rPr lang="ar-JO" sz="4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بيتَ</a:t>
            </a:r>
            <a:endParaRPr lang="en-US" sz="34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221503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  <p:bldP spid="16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3621" y="1143000"/>
            <a:ext cx="6539695" cy="952018"/>
          </a:xfrm>
          <a:prstGeom prst="rect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3200" b="1">
                <a:solidFill>
                  <a:prstClr val="black"/>
                </a:solidFill>
                <a:latin typeface="Arial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JO" sz="2400" dirty="0"/>
              <a:t>1- أَنْ </a:t>
            </a:r>
            <a:r>
              <a:rPr lang="ar-AE" sz="2400" dirty="0"/>
              <a:t>يُمَيِّز الطّالِبُ</a:t>
            </a:r>
            <a:r>
              <a:rPr lang="ar-JO" sz="2400" dirty="0"/>
              <a:t> بَيْن</a:t>
            </a:r>
            <a:r>
              <a:rPr lang="ar-AE" sz="2400" dirty="0"/>
              <a:t> أنْواع التَّنْوين</a:t>
            </a:r>
            <a:r>
              <a:rPr lang="ar-JO" sz="2000" u="sng" dirty="0">
                <a:solidFill>
                  <a:srgbClr val="C00000"/>
                </a:solidFill>
              </a:rPr>
              <a:t>(تَنْوين الْفَتْح، الضَّم وَ الْكَسْر</a:t>
            </a:r>
            <a:r>
              <a:rPr lang="ar-JO" sz="2000" u="sng" dirty="0" err="1">
                <a:solidFill>
                  <a:srgbClr val="C00000"/>
                </a:solidFill>
              </a:rPr>
              <a:t>)</a:t>
            </a:r>
            <a:r>
              <a:rPr lang="ar-AE" sz="2000" u="sng" dirty="0" err="1">
                <a:solidFill>
                  <a:srgbClr val="C00000"/>
                </a:solidFill>
              </a:rPr>
              <a:t>.</a:t>
            </a:r>
            <a:endParaRPr lang="ar-SY" sz="1800" u="sng" dirty="0">
              <a:solidFill>
                <a:srgbClr val="C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564355" y="304799"/>
            <a:ext cx="2372552" cy="70073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ar-EG" sz="4400" b="1" dirty="0">
                <a:solidFill>
                  <a:srgbClr val="FF0000"/>
                </a:solidFill>
              </a:rPr>
              <a:t>الْأَهْدافُ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31494" y="2314938"/>
            <a:ext cx="6458673" cy="819924"/>
          </a:xfrm>
          <a:prstGeom prst="rect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ar-JO" sz="2400" b="1" dirty="0"/>
              <a:t>2- أَ</a:t>
            </a:r>
            <a:r>
              <a:rPr lang="ar-AE" sz="2400" b="1" dirty="0"/>
              <a:t>ن</a:t>
            </a:r>
            <a:r>
              <a:rPr lang="ar-JO" sz="2400" b="1" dirty="0"/>
              <a:t>ْ</a:t>
            </a:r>
            <a:r>
              <a:rPr lang="ar-AE" sz="2400" b="1" dirty="0"/>
              <a:t> يُمَيِّز الطّالِبُ تَنْوينَ </a:t>
            </a:r>
            <a:r>
              <a:rPr lang="ar-JO" sz="2400" b="1" u="sng" dirty="0">
                <a:solidFill>
                  <a:srgbClr val="C00000"/>
                </a:solidFill>
              </a:rPr>
              <a:t>الْفَتْح</a:t>
            </a:r>
            <a:r>
              <a:rPr lang="ar-JO" sz="2400" b="1" dirty="0"/>
              <a:t> </a:t>
            </a:r>
            <a:r>
              <a:rPr lang="ar-AE" sz="2400" b="1" dirty="0"/>
              <a:t>كِتابَةً </a:t>
            </a:r>
            <a:r>
              <a:rPr lang="ar-JO" sz="2400" b="1" dirty="0"/>
              <a:t>بإِضافَةِ الْأَلِف في</a:t>
            </a:r>
          </a:p>
          <a:p>
            <a:pPr algn="r"/>
            <a:r>
              <a:rPr lang="ar-JO" sz="2400" b="1" dirty="0"/>
              <a:t>    نِهايَةِ الْكَلِمَة</a:t>
            </a:r>
            <a:r>
              <a:rPr lang="ar-AE" sz="2400" b="1" dirty="0" err="1"/>
              <a:t>.</a:t>
            </a:r>
            <a:endParaRPr lang="ar-AE" sz="2400" b="1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239515" y="3475338"/>
            <a:ext cx="6458673" cy="690229"/>
          </a:xfrm>
          <a:prstGeom prst="rect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ar-JO" sz="2400" b="1" dirty="0"/>
              <a:t> 3- أَ</a:t>
            </a:r>
            <a:r>
              <a:rPr lang="ar-AE" sz="2400" b="1" dirty="0"/>
              <a:t>ن</a:t>
            </a:r>
            <a:r>
              <a:rPr lang="ar-JO" sz="2400" b="1" dirty="0"/>
              <a:t>ْ</a:t>
            </a:r>
            <a:r>
              <a:rPr lang="ar-AE" sz="2400" b="1" dirty="0"/>
              <a:t> </a:t>
            </a:r>
            <a:r>
              <a:rPr lang="ar-JO" sz="2400" b="1" dirty="0"/>
              <a:t>يُضيف </a:t>
            </a:r>
            <a:r>
              <a:rPr lang="ar-AE" sz="2400" b="1" dirty="0"/>
              <a:t>الطّالِبُ </a:t>
            </a:r>
            <a:r>
              <a:rPr lang="ar-JO" sz="2400" b="1" dirty="0"/>
              <a:t>ال</a:t>
            </a:r>
            <a:r>
              <a:rPr lang="ar-AE" sz="2400" b="1" dirty="0"/>
              <a:t>ت</a:t>
            </a:r>
            <a:r>
              <a:rPr lang="ar-JO" sz="2400" b="1" dirty="0"/>
              <a:t>َّ</a:t>
            </a:r>
            <a:r>
              <a:rPr lang="ar-AE" sz="2400" b="1" dirty="0"/>
              <a:t>نْوين </a:t>
            </a:r>
            <a:r>
              <a:rPr lang="ar-JO" sz="2400" b="1" dirty="0" err="1">
                <a:solidFill>
                  <a:srgbClr val="C00000"/>
                </a:solidFill>
              </a:rPr>
              <a:t>للكلمات </a:t>
            </a:r>
            <a:r>
              <a:rPr lang="ar-JO" sz="2400" b="1" dirty="0">
                <a:solidFill>
                  <a:srgbClr val="C00000"/>
                </a:solidFill>
              </a:rPr>
              <a:t>( سَيّارة، حَبْل</a:t>
            </a:r>
            <a:r>
              <a:rPr lang="ar-JO" sz="2400" b="1" dirty="0" err="1">
                <a:solidFill>
                  <a:srgbClr val="C00000"/>
                </a:solidFill>
              </a:rPr>
              <a:t>)</a:t>
            </a:r>
            <a:endParaRPr lang="ar-AE" sz="2400" b="1" dirty="0"/>
          </a:p>
        </p:txBody>
      </p:sp>
    </p:spTree>
    <p:extLst>
      <p:ext uri="{BB962C8B-B14F-4D97-AF65-F5344CB8AC3E}">
        <p14:creationId xmlns:p14="http://schemas.microsoft.com/office/powerpoint/2010/main" val="399362838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3621" y="1143000"/>
            <a:ext cx="6539695" cy="952018"/>
          </a:xfrm>
          <a:prstGeom prst="rect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3200" b="1">
                <a:solidFill>
                  <a:prstClr val="black"/>
                </a:solidFill>
                <a:latin typeface="Arial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JO" sz="2400" dirty="0"/>
              <a:t>1- أَنْ </a:t>
            </a:r>
            <a:r>
              <a:rPr lang="ar-AE" sz="2400" dirty="0"/>
              <a:t>يُمَيِّز الطّالِبُ</a:t>
            </a:r>
            <a:r>
              <a:rPr lang="ar-JO" sz="2400" dirty="0"/>
              <a:t> بَيْن</a:t>
            </a:r>
            <a:r>
              <a:rPr lang="ar-AE" sz="2400" dirty="0"/>
              <a:t> أنْواع التَّنْوين</a:t>
            </a:r>
            <a:r>
              <a:rPr lang="ar-JO" sz="2400" dirty="0"/>
              <a:t> </a:t>
            </a:r>
          </a:p>
          <a:p>
            <a:r>
              <a:rPr lang="ar-JO" sz="2400" dirty="0">
                <a:solidFill>
                  <a:srgbClr val="C00000"/>
                </a:solidFill>
              </a:rPr>
              <a:t>       </a:t>
            </a:r>
            <a:r>
              <a:rPr lang="ar-JO" sz="2000" dirty="0">
                <a:solidFill>
                  <a:srgbClr val="C00000"/>
                </a:solidFill>
              </a:rPr>
              <a:t>(تَنْوين </a:t>
            </a:r>
            <a:r>
              <a:rPr lang="ar-JO" sz="2000" u="sng" dirty="0">
                <a:solidFill>
                  <a:srgbClr val="C00000"/>
                </a:solidFill>
              </a:rPr>
              <a:t>الْفَتْح</a:t>
            </a:r>
            <a:r>
              <a:rPr lang="ar-JO" sz="2000" dirty="0">
                <a:solidFill>
                  <a:srgbClr val="C00000"/>
                </a:solidFill>
              </a:rPr>
              <a:t>، </a:t>
            </a:r>
            <a:r>
              <a:rPr lang="ar-JO" sz="2000" u="sng" dirty="0">
                <a:solidFill>
                  <a:srgbClr val="C00000"/>
                </a:solidFill>
              </a:rPr>
              <a:t>الضَّم</a:t>
            </a:r>
            <a:r>
              <a:rPr lang="ar-JO" sz="2000" dirty="0">
                <a:solidFill>
                  <a:srgbClr val="C00000"/>
                </a:solidFill>
              </a:rPr>
              <a:t> وَ </a:t>
            </a:r>
            <a:r>
              <a:rPr lang="ar-JO" sz="2000" u="sng" dirty="0">
                <a:solidFill>
                  <a:srgbClr val="C00000"/>
                </a:solidFill>
              </a:rPr>
              <a:t>الْكَسْر</a:t>
            </a:r>
            <a:r>
              <a:rPr lang="ar-JO" sz="2000" dirty="0" err="1">
                <a:solidFill>
                  <a:srgbClr val="C00000"/>
                </a:solidFill>
              </a:rPr>
              <a:t>)</a:t>
            </a:r>
            <a:r>
              <a:rPr lang="ar-AE" sz="2000" dirty="0" err="1">
                <a:solidFill>
                  <a:srgbClr val="C00000"/>
                </a:solidFill>
              </a:rPr>
              <a:t>.</a:t>
            </a:r>
            <a:endParaRPr lang="ar-SY" sz="1800" dirty="0">
              <a:solidFill>
                <a:srgbClr val="C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564355" y="304799"/>
            <a:ext cx="2372552" cy="70073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ar-EG" sz="4400" b="1" dirty="0">
                <a:solidFill>
                  <a:srgbClr val="FF0000"/>
                </a:solidFill>
              </a:rPr>
              <a:t>الْأَهْدافُ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31494" y="2314938"/>
            <a:ext cx="6458673" cy="819924"/>
          </a:xfrm>
          <a:prstGeom prst="rect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ar-JO" sz="2400" b="1" dirty="0"/>
              <a:t>2- أَ</a:t>
            </a:r>
            <a:r>
              <a:rPr lang="ar-AE" sz="2400" b="1" dirty="0"/>
              <a:t>ن</a:t>
            </a:r>
            <a:r>
              <a:rPr lang="ar-JO" sz="2400" b="1" dirty="0"/>
              <a:t>ْ</a:t>
            </a:r>
            <a:r>
              <a:rPr lang="ar-AE" sz="2400" b="1" dirty="0"/>
              <a:t> يُمَيِّز الطّالِبُ تَنْوينَ </a:t>
            </a:r>
            <a:r>
              <a:rPr lang="ar-JO" sz="2400" b="1" u="sng" dirty="0">
                <a:solidFill>
                  <a:srgbClr val="C00000"/>
                </a:solidFill>
              </a:rPr>
              <a:t>الْفَتْح</a:t>
            </a:r>
            <a:r>
              <a:rPr lang="ar-JO" sz="2400" b="1" dirty="0"/>
              <a:t> </a:t>
            </a:r>
            <a:r>
              <a:rPr lang="ar-AE" sz="2400" b="1" dirty="0"/>
              <a:t>كِتابَةً </a:t>
            </a:r>
            <a:r>
              <a:rPr lang="ar-JO" sz="2400" b="1" dirty="0"/>
              <a:t>بإِضافَةِ الْأَلِف في</a:t>
            </a:r>
          </a:p>
          <a:p>
            <a:pPr algn="r"/>
            <a:r>
              <a:rPr lang="ar-JO" sz="2400" b="1" dirty="0"/>
              <a:t>    نِهايَةِ الْكَلِمَة</a:t>
            </a:r>
            <a:r>
              <a:rPr lang="ar-AE" sz="2400" b="1" dirty="0" err="1"/>
              <a:t>.</a:t>
            </a:r>
            <a:endParaRPr lang="ar-AE" sz="2400" b="1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239515" y="3475338"/>
            <a:ext cx="6458673" cy="690229"/>
          </a:xfrm>
          <a:prstGeom prst="rect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ar-JO" sz="2400" b="1" dirty="0"/>
              <a:t> 3- أَ</a:t>
            </a:r>
            <a:r>
              <a:rPr lang="ar-AE" sz="2400" b="1" dirty="0"/>
              <a:t>ن</a:t>
            </a:r>
            <a:r>
              <a:rPr lang="ar-JO" sz="2400" b="1" dirty="0"/>
              <a:t>ْ</a:t>
            </a:r>
            <a:r>
              <a:rPr lang="ar-AE" sz="2400" b="1" dirty="0"/>
              <a:t> </a:t>
            </a:r>
            <a:r>
              <a:rPr lang="ar-JO" sz="2400" b="1" dirty="0"/>
              <a:t>يُضيف </a:t>
            </a:r>
            <a:r>
              <a:rPr lang="ar-AE" sz="2400" b="1" dirty="0"/>
              <a:t>الطّالِبُ </a:t>
            </a:r>
            <a:r>
              <a:rPr lang="ar-JO" sz="2400" b="1" dirty="0"/>
              <a:t>ال</a:t>
            </a:r>
            <a:r>
              <a:rPr lang="ar-AE" sz="2400" b="1" dirty="0"/>
              <a:t>ت</a:t>
            </a:r>
            <a:r>
              <a:rPr lang="ar-JO" sz="2400" b="1" dirty="0"/>
              <a:t>َّ</a:t>
            </a:r>
            <a:r>
              <a:rPr lang="ar-AE" sz="2400" b="1" dirty="0"/>
              <a:t>نْوين </a:t>
            </a:r>
            <a:r>
              <a:rPr lang="ar-JO" sz="2400" b="1" dirty="0" err="1">
                <a:solidFill>
                  <a:srgbClr val="C00000"/>
                </a:solidFill>
              </a:rPr>
              <a:t>للكلمات </a:t>
            </a:r>
            <a:r>
              <a:rPr lang="ar-JO" sz="2400" b="1" dirty="0">
                <a:solidFill>
                  <a:srgbClr val="C00000"/>
                </a:solidFill>
              </a:rPr>
              <a:t>( سَيّارة، حَبْل) </a:t>
            </a:r>
            <a:r>
              <a:rPr lang="ar-JO" sz="2400" b="1" dirty="0" err="1">
                <a:solidFill>
                  <a:srgbClr val="C00000"/>
                </a:solidFill>
              </a:rPr>
              <a:t>ص22</a:t>
            </a:r>
            <a:endParaRPr lang="ar-AE" sz="2400" b="1" dirty="0"/>
          </a:p>
        </p:txBody>
      </p:sp>
      <p:pic>
        <p:nvPicPr>
          <p:cNvPr id="7" name="Picture 6" descr="Picture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42" y="1210316"/>
            <a:ext cx="1076446" cy="676358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0" name="Picture 9" descr="Picture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22" y="2381288"/>
            <a:ext cx="1076446" cy="676358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399362838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657" y="1279071"/>
            <a:ext cx="6858000" cy="857250"/>
          </a:xfrm>
          <a:prstGeom prst="rect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3600" b="1">
                <a:solidFill>
                  <a:prstClr val="black"/>
                </a:solidFill>
                <a:latin typeface="Arial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JO" sz="2400" dirty="0"/>
              <a:t> 3- أَ</a:t>
            </a:r>
            <a:r>
              <a:rPr lang="ar-AE" sz="2400" dirty="0"/>
              <a:t>ن</a:t>
            </a:r>
            <a:r>
              <a:rPr lang="ar-JO" sz="2400" dirty="0"/>
              <a:t>ْ</a:t>
            </a:r>
            <a:r>
              <a:rPr lang="ar-AE" sz="2400" dirty="0"/>
              <a:t> </a:t>
            </a:r>
            <a:r>
              <a:rPr lang="ar-JO" sz="2400" dirty="0"/>
              <a:t>يُضيف </a:t>
            </a:r>
            <a:r>
              <a:rPr lang="ar-AE" sz="2400" dirty="0"/>
              <a:t>الطّالِبُ </a:t>
            </a:r>
            <a:r>
              <a:rPr lang="ar-JO" sz="2400" dirty="0"/>
              <a:t>ال</a:t>
            </a:r>
            <a:r>
              <a:rPr lang="ar-AE" sz="2400" dirty="0"/>
              <a:t>ت</a:t>
            </a:r>
            <a:r>
              <a:rPr lang="ar-JO" sz="2400" dirty="0"/>
              <a:t>َّ</a:t>
            </a:r>
            <a:r>
              <a:rPr lang="ar-AE" sz="2400" dirty="0"/>
              <a:t>نْوين </a:t>
            </a:r>
            <a:r>
              <a:rPr lang="ar-JO" sz="2400" dirty="0" err="1">
                <a:solidFill>
                  <a:schemeClr val="tx1"/>
                </a:solidFill>
              </a:rPr>
              <a:t>للكَلِماتِ</a:t>
            </a:r>
            <a:r>
              <a:rPr lang="ar-JO" sz="2400" dirty="0" err="1">
                <a:solidFill>
                  <a:srgbClr val="C00000"/>
                </a:solidFill>
              </a:rPr>
              <a:t> </a:t>
            </a:r>
            <a:r>
              <a:rPr lang="ar-JO" sz="2400" dirty="0">
                <a:solidFill>
                  <a:srgbClr val="C00000"/>
                </a:solidFill>
              </a:rPr>
              <a:t>( سَيّارة، حَبْل) </a:t>
            </a:r>
            <a:r>
              <a:rPr lang="ar-JO" sz="2400" dirty="0" err="1">
                <a:solidFill>
                  <a:srgbClr val="C00000"/>
                </a:solidFill>
              </a:rPr>
              <a:t>ص22</a:t>
            </a:r>
            <a:endParaRPr lang="ar-AE" sz="2400" dirty="0"/>
          </a:p>
        </p:txBody>
      </p:sp>
      <p:sp>
        <p:nvSpPr>
          <p:cNvPr id="7" name="Oval 6"/>
          <p:cNvSpPr/>
          <p:nvPr/>
        </p:nvSpPr>
        <p:spPr>
          <a:xfrm>
            <a:off x="3657600" y="142754"/>
            <a:ext cx="3200400" cy="70073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ar-SY" sz="3200" b="1" dirty="0">
                <a:solidFill>
                  <a:srgbClr val="FF0000"/>
                </a:solidFill>
              </a:rPr>
              <a:t>الهدف </a:t>
            </a:r>
            <a:r>
              <a:rPr lang="ar-SY" sz="3200" b="1" dirty="0" err="1">
                <a:solidFill>
                  <a:srgbClr val="FF0000"/>
                </a:solidFill>
              </a:rPr>
              <a:t>الث</a:t>
            </a:r>
            <a:r>
              <a:rPr lang="ar-JO" sz="3200" b="1" dirty="0">
                <a:solidFill>
                  <a:srgbClr val="FF0000"/>
                </a:solidFill>
              </a:rPr>
              <a:t>ّ</a:t>
            </a:r>
            <a:r>
              <a:rPr lang="ar-SY" sz="3200" b="1" dirty="0">
                <a:solidFill>
                  <a:srgbClr val="FF0000"/>
                </a:solidFill>
              </a:rPr>
              <a:t>ا</a:t>
            </a:r>
            <a:r>
              <a:rPr lang="ar-JO" sz="3200" b="1" dirty="0" err="1">
                <a:solidFill>
                  <a:srgbClr val="FF0000"/>
                </a:solidFill>
              </a:rPr>
              <a:t>لث</a:t>
            </a:r>
            <a:r>
              <a:rPr lang="ar-SY" sz="3200" b="1" dirty="0">
                <a:solidFill>
                  <a:srgbClr val="FF0000"/>
                </a:solidFill>
              </a:rPr>
              <a:t>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3799577" y="2457144"/>
            <a:ext cx="2879025" cy="8309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ar-AE" sz="4800" dirty="0">
                <a:ln w="11430"/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التعليمات</a:t>
            </a:r>
            <a:endParaRPr lang="en-US" sz="4800" dirty="0">
              <a:ln w="11430"/>
              <a:solidFill>
                <a:srgbClr val="000000"/>
              </a:solidFill>
              <a:effectLst>
                <a:glow rad="228600">
                  <a:srgbClr val="FFFF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3459505"/>
            <a:ext cx="6805423" cy="1100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ar-JO" sz="3200" b="1" dirty="0">
                <a:solidFill>
                  <a:schemeClr val="tx1"/>
                </a:solidFill>
              </a:rPr>
              <a:t>أَفْتَح صَفْحَة رَقَم 22 وَ أُكْتُب الْكَلَمات بتَنْوين </a:t>
            </a:r>
            <a:r>
              <a:rPr lang="ar-JO" sz="3200" b="1" dirty="0" err="1">
                <a:solidFill>
                  <a:schemeClr val="tx1"/>
                </a:solidFill>
              </a:rPr>
              <a:t>الْفَتْح،</a:t>
            </a:r>
            <a:r>
              <a:rPr lang="ar-JO" sz="3200" b="1" dirty="0">
                <a:solidFill>
                  <a:schemeClr val="tx1"/>
                </a:solidFill>
              </a:rPr>
              <a:t> </a:t>
            </a:r>
          </a:p>
          <a:p>
            <a:pPr algn="r"/>
            <a:r>
              <a:rPr lang="ar-JO" sz="3200" b="1" dirty="0">
                <a:solidFill>
                  <a:schemeClr val="tx1"/>
                </a:solidFill>
              </a:rPr>
              <a:t>الضّمّ و </a:t>
            </a:r>
            <a:r>
              <a:rPr lang="ar-JO" sz="3200" b="1" dirty="0" err="1">
                <a:solidFill>
                  <a:schemeClr val="tx1"/>
                </a:solidFill>
              </a:rPr>
              <a:t>الْكَسْر .</a:t>
            </a:r>
            <a:r>
              <a:rPr lang="ar-JO" sz="3200" b="1" dirty="0">
                <a:solidFill>
                  <a:schemeClr val="tx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6880257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85327" y="1148063"/>
            <a:ext cx="4010628" cy="55399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JO" sz="3000" b="1" dirty="0">
                <a:solidFill>
                  <a:schemeClr val="tx1"/>
                </a:solidFill>
              </a:rPr>
              <a:t>أَمْلَأُ الْفَراغَ بالتَّنوينِ الْمُناسِبِ.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402957" y="177478"/>
            <a:ext cx="3200400" cy="70073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ar-SY" sz="3200" b="1" dirty="0">
                <a:solidFill>
                  <a:srgbClr val="FF0000"/>
                </a:solidFill>
              </a:rPr>
              <a:t>الهدف </a:t>
            </a:r>
            <a:r>
              <a:rPr lang="ar-SY" sz="3200" b="1" dirty="0" err="1">
                <a:solidFill>
                  <a:srgbClr val="FF0000"/>
                </a:solidFill>
              </a:rPr>
              <a:t>الث</a:t>
            </a:r>
            <a:r>
              <a:rPr lang="ar-JO" sz="3200" b="1" dirty="0">
                <a:solidFill>
                  <a:srgbClr val="FF0000"/>
                </a:solidFill>
              </a:rPr>
              <a:t>ّ</a:t>
            </a:r>
            <a:r>
              <a:rPr lang="ar-SY" sz="3200" b="1" dirty="0">
                <a:solidFill>
                  <a:srgbClr val="FF0000"/>
                </a:solidFill>
              </a:rPr>
              <a:t>ا</a:t>
            </a:r>
            <a:r>
              <a:rPr lang="ar-JO" sz="3200" b="1" dirty="0" err="1">
                <a:solidFill>
                  <a:srgbClr val="FF0000"/>
                </a:solidFill>
              </a:rPr>
              <a:t>لث</a:t>
            </a:r>
            <a:r>
              <a:rPr lang="ar-SY" sz="3200" b="1" dirty="0">
                <a:solidFill>
                  <a:srgbClr val="FF0000"/>
                </a:solidFill>
              </a:rPr>
              <a:t>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5237544" y="1898247"/>
            <a:ext cx="1452623" cy="497711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800" b="1" dirty="0"/>
              <a:t>الْـكَلِـمَـةُ</a:t>
            </a:r>
            <a:endParaRPr lang="en-GB" b="1" dirty="0"/>
          </a:p>
        </p:txBody>
      </p:sp>
      <p:sp>
        <p:nvSpPr>
          <p:cNvPr id="21" name="Flowchart: Alternate Process 20"/>
          <p:cNvSpPr/>
          <p:nvPr/>
        </p:nvSpPr>
        <p:spPr>
          <a:xfrm>
            <a:off x="3619018" y="1923327"/>
            <a:ext cx="1452623" cy="497711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400" b="1" dirty="0"/>
              <a:t>تَنْوينُ الْفَتْحِ</a:t>
            </a:r>
            <a:endParaRPr lang="en-GB" sz="2400" b="1" dirty="0"/>
          </a:p>
        </p:txBody>
      </p:sp>
      <p:sp>
        <p:nvSpPr>
          <p:cNvPr id="22" name="Flowchart: Alternate Process 21"/>
          <p:cNvSpPr/>
          <p:nvPr/>
        </p:nvSpPr>
        <p:spPr>
          <a:xfrm>
            <a:off x="1838445" y="1925256"/>
            <a:ext cx="1452623" cy="497711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400" b="1" dirty="0"/>
              <a:t>تَنْوينُ الضَّمّ</a:t>
            </a:r>
            <a:endParaRPr lang="en-GB" sz="2400" b="1" dirty="0"/>
          </a:p>
        </p:txBody>
      </p:sp>
      <p:sp>
        <p:nvSpPr>
          <p:cNvPr id="23" name="Flowchart: Alternate Process 22"/>
          <p:cNvSpPr/>
          <p:nvPr/>
        </p:nvSpPr>
        <p:spPr>
          <a:xfrm>
            <a:off x="185195" y="1904035"/>
            <a:ext cx="1452623" cy="497711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400" b="1" dirty="0"/>
              <a:t>تَنْوينُ الْكَسْرِ</a:t>
            </a:r>
            <a:endParaRPr lang="en-GB" sz="2400" b="1" dirty="0"/>
          </a:p>
        </p:txBody>
      </p:sp>
      <p:sp>
        <p:nvSpPr>
          <p:cNvPr id="24" name="Flowchart: Alternate Process 23"/>
          <p:cNvSpPr/>
          <p:nvPr/>
        </p:nvSpPr>
        <p:spPr>
          <a:xfrm>
            <a:off x="5260693" y="2546431"/>
            <a:ext cx="1452623" cy="497711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سَـيّـارة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5" name="Flowchart: Alternate Process 24"/>
          <p:cNvSpPr/>
          <p:nvPr/>
        </p:nvSpPr>
        <p:spPr>
          <a:xfrm>
            <a:off x="5260694" y="3159889"/>
            <a:ext cx="1452623" cy="497711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800" b="1" dirty="0"/>
              <a:t>حَـبْــل</a:t>
            </a:r>
            <a:endParaRPr lang="en-GB" b="1" dirty="0"/>
          </a:p>
        </p:txBody>
      </p:sp>
      <p:sp>
        <p:nvSpPr>
          <p:cNvPr id="26" name="Flowchart: Alternate Process 25"/>
          <p:cNvSpPr/>
          <p:nvPr/>
        </p:nvSpPr>
        <p:spPr>
          <a:xfrm>
            <a:off x="204485" y="2629383"/>
            <a:ext cx="1452623" cy="497711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AE" sz="1800" b="1" dirty="0">
              <a:solidFill>
                <a:srgbClr val="FF0000"/>
              </a:solidFill>
            </a:endParaRPr>
          </a:p>
          <a:p>
            <a:pPr algn="ctr"/>
            <a:r>
              <a:rPr lang="ar-AE" sz="2800" b="1" dirty="0">
                <a:solidFill>
                  <a:srgbClr val="FF0000"/>
                </a:solidFill>
              </a:rPr>
              <a:t>سَيّارةٍ</a:t>
            </a:r>
            <a:endParaRPr lang="en-GB" sz="2800" dirty="0">
              <a:solidFill>
                <a:srgbClr val="FF0000"/>
              </a:solidFill>
            </a:endParaRPr>
          </a:p>
          <a:p>
            <a:pPr algn="ctr"/>
            <a:endParaRPr lang="en-GB" dirty="0"/>
          </a:p>
        </p:txBody>
      </p:sp>
      <p:sp>
        <p:nvSpPr>
          <p:cNvPr id="27" name="Flowchart: Alternate Process 26"/>
          <p:cNvSpPr/>
          <p:nvPr/>
        </p:nvSpPr>
        <p:spPr>
          <a:xfrm>
            <a:off x="1850019" y="2596588"/>
            <a:ext cx="1452623" cy="497711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rgbClr val="FF0000"/>
                </a:solidFill>
              </a:rPr>
              <a:t>سَيّارةٌ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28" name="Flowchart: Alternate Process 27"/>
          <p:cNvSpPr/>
          <p:nvPr/>
        </p:nvSpPr>
        <p:spPr>
          <a:xfrm>
            <a:off x="3646025" y="2598517"/>
            <a:ext cx="1452623" cy="497711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rgbClr val="FF0000"/>
                </a:solidFill>
              </a:rPr>
              <a:t>سَيّارةً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29" name="Flowchart: Alternate Process 28"/>
          <p:cNvSpPr/>
          <p:nvPr/>
        </p:nvSpPr>
        <p:spPr>
          <a:xfrm>
            <a:off x="3653741" y="3231267"/>
            <a:ext cx="1452623" cy="497711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rgbClr val="FF0000"/>
                </a:solidFill>
              </a:rPr>
              <a:t>حَبْلًا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30" name="Flowchart: Alternate Process 29"/>
          <p:cNvSpPr/>
          <p:nvPr/>
        </p:nvSpPr>
        <p:spPr>
          <a:xfrm>
            <a:off x="1838444" y="3267919"/>
            <a:ext cx="1452623" cy="497711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rgbClr val="FF0000"/>
                </a:solidFill>
              </a:rPr>
              <a:t>حَبْلٌ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31" name="Flowchart: Alternate Process 30"/>
          <p:cNvSpPr/>
          <p:nvPr/>
        </p:nvSpPr>
        <p:spPr>
          <a:xfrm>
            <a:off x="219919" y="3258274"/>
            <a:ext cx="1452623" cy="497711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rgbClr val="FF0000"/>
                </a:solidFill>
              </a:rPr>
              <a:t>حبلٍ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05304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3621" y="1143000"/>
            <a:ext cx="6539695" cy="952018"/>
          </a:xfrm>
          <a:prstGeom prst="rect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3200" b="1">
                <a:solidFill>
                  <a:prstClr val="black"/>
                </a:solidFill>
                <a:latin typeface="Arial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JO" sz="2400" dirty="0"/>
              <a:t>1- أَنْ </a:t>
            </a:r>
            <a:r>
              <a:rPr lang="ar-AE" sz="2400" dirty="0"/>
              <a:t>يُمَيِّز الطّالِبُ</a:t>
            </a:r>
            <a:r>
              <a:rPr lang="ar-JO" sz="2400" dirty="0"/>
              <a:t> بَيْن</a:t>
            </a:r>
            <a:r>
              <a:rPr lang="ar-AE" sz="2400" dirty="0"/>
              <a:t> أنْواع التَّنْوين</a:t>
            </a:r>
            <a:r>
              <a:rPr lang="ar-JO" sz="2400" dirty="0"/>
              <a:t> </a:t>
            </a:r>
          </a:p>
          <a:p>
            <a:r>
              <a:rPr lang="ar-JO" sz="2400" dirty="0">
                <a:solidFill>
                  <a:srgbClr val="C00000"/>
                </a:solidFill>
              </a:rPr>
              <a:t>       </a:t>
            </a:r>
            <a:r>
              <a:rPr lang="ar-JO" sz="2000" dirty="0">
                <a:solidFill>
                  <a:srgbClr val="C00000"/>
                </a:solidFill>
              </a:rPr>
              <a:t>(تَنْوين </a:t>
            </a:r>
            <a:r>
              <a:rPr lang="ar-JO" sz="2000" u="sng" dirty="0">
                <a:solidFill>
                  <a:srgbClr val="C00000"/>
                </a:solidFill>
              </a:rPr>
              <a:t>الْفَتْح</a:t>
            </a:r>
            <a:r>
              <a:rPr lang="ar-JO" sz="2000" dirty="0">
                <a:solidFill>
                  <a:srgbClr val="C00000"/>
                </a:solidFill>
              </a:rPr>
              <a:t>، </a:t>
            </a:r>
            <a:r>
              <a:rPr lang="ar-JO" sz="2000" u="sng" dirty="0">
                <a:solidFill>
                  <a:srgbClr val="C00000"/>
                </a:solidFill>
              </a:rPr>
              <a:t>الضَّم</a:t>
            </a:r>
            <a:r>
              <a:rPr lang="ar-JO" sz="2000" dirty="0">
                <a:solidFill>
                  <a:srgbClr val="C00000"/>
                </a:solidFill>
              </a:rPr>
              <a:t> وَ </a:t>
            </a:r>
            <a:r>
              <a:rPr lang="ar-JO" sz="2000" u="sng" dirty="0">
                <a:solidFill>
                  <a:srgbClr val="C00000"/>
                </a:solidFill>
              </a:rPr>
              <a:t>الْكَسْر</a:t>
            </a:r>
            <a:r>
              <a:rPr lang="ar-JO" sz="2000" dirty="0" err="1">
                <a:solidFill>
                  <a:srgbClr val="C00000"/>
                </a:solidFill>
              </a:rPr>
              <a:t>)</a:t>
            </a:r>
            <a:r>
              <a:rPr lang="ar-AE" sz="2000" dirty="0" err="1">
                <a:solidFill>
                  <a:srgbClr val="C00000"/>
                </a:solidFill>
              </a:rPr>
              <a:t>.</a:t>
            </a:r>
            <a:endParaRPr lang="ar-SY" sz="1800" dirty="0">
              <a:solidFill>
                <a:srgbClr val="C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564355" y="304799"/>
            <a:ext cx="2372552" cy="70073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ar-EG" sz="4400" b="1" dirty="0">
                <a:solidFill>
                  <a:srgbClr val="FF0000"/>
                </a:solidFill>
              </a:rPr>
              <a:t>الْأَهْدافُ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31494" y="2314938"/>
            <a:ext cx="6458673" cy="819924"/>
          </a:xfrm>
          <a:prstGeom prst="rect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ar-JO" sz="2400" b="1" dirty="0"/>
              <a:t>2- أَ</a:t>
            </a:r>
            <a:r>
              <a:rPr lang="ar-AE" sz="2400" b="1" dirty="0"/>
              <a:t>ن</a:t>
            </a:r>
            <a:r>
              <a:rPr lang="ar-JO" sz="2400" b="1" dirty="0"/>
              <a:t>ْ</a:t>
            </a:r>
            <a:r>
              <a:rPr lang="ar-AE" sz="2400" b="1" dirty="0"/>
              <a:t> يُمَيِّز الطّالِبُ تَنْوينَ </a:t>
            </a:r>
            <a:r>
              <a:rPr lang="ar-JO" sz="2400" b="1" u="sng" dirty="0">
                <a:solidFill>
                  <a:srgbClr val="C00000"/>
                </a:solidFill>
              </a:rPr>
              <a:t>الْفَتْح</a:t>
            </a:r>
            <a:r>
              <a:rPr lang="ar-JO" sz="2400" b="1" dirty="0"/>
              <a:t> </a:t>
            </a:r>
            <a:r>
              <a:rPr lang="ar-AE" sz="2400" b="1" dirty="0"/>
              <a:t>كِتابَةً </a:t>
            </a:r>
            <a:r>
              <a:rPr lang="ar-JO" sz="2400" b="1" dirty="0"/>
              <a:t>بإِضافَةِ الْأَلِف في</a:t>
            </a:r>
          </a:p>
          <a:p>
            <a:pPr algn="r"/>
            <a:r>
              <a:rPr lang="ar-JO" sz="2400" b="1" dirty="0"/>
              <a:t>    نِهايَةِ الْكَلِمَة</a:t>
            </a:r>
            <a:r>
              <a:rPr lang="ar-AE" sz="2400" b="1" dirty="0" err="1"/>
              <a:t>.</a:t>
            </a:r>
            <a:endParaRPr lang="ar-AE" sz="2400" b="1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239515" y="3475338"/>
            <a:ext cx="6458673" cy="690229"/>
          </a:xfrm>
          <a:prstGeom prst="rect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ar-JO" sz="2400" b="1" dirty="0"/>
              <a:t> 3- أَ</a:t>
            </a:r>
            <a:r>
              <a:rPr lang="ar-AE" sz="2400" b="1" dirty="0"/>
              <a:t>ن</a:t>
            </a:r>
            <a:r>
              <a:rPr lang="ar-JO" sz="2400" b="1" dirty="0"/>
              <a:t>ْ</a:t>
            </a:r>
            <a:r>
              <a:rPr lang="ar-AE" sz="2400" b="1" dirty="0"/>
              <a:t> </a:t>
            </a:r>
            <a:r>
              <a:rPr lang="ar-JO" sz="2400" b="1" dirty="0"/>
              <a:t>يُضيف </a:t>
            </a:r>
            <a:r>
              <a:rPr lang="ar-AE" sz="2400" b="1" dirty="0"/>
              <a:t>الطّالِبُ </a:t>
            </a:r>
            <a:r>
              <a:rPr lang="ar-JO" sz="2400" b="1" dirty="0"/>
              <a:t>ال</a:t>
            </a:r>
            <a:r>
              <a:rPr lang="ar-AE" sz="2400" b="1" dirty="0"/>
              <a:t>ت</a:t>
            </a:r>
            <a:r>
              <a:rPr lang="ar-JO" sz="2400" b="1" dirty="0"/>
              <a:t>َّ</a:t>
            </a:r>
            <a:r>
              <a:rPr lang="ar-AE" sz="2400" b="1" dirty="0"/>
              <a:t>نْوين </a:t>
            </a:r>
            <a:r>
              <a:rPr lang="ar-JO" sz="2400" b="1" dirty="0" err="1">
                <a:solidFill>
                  <a:srgbClr val="C00000"/>
                </a:solidFill>
              </a:rPr>
              <a:t>للكلمات </a:t>
            </a:r>
            <a:r>
              <a:rPr lang="ar-JO" sz="2400" b="1" dirty="0">
                <a:solidFill>
                  <a:srgbClr val="C00000"/>
                </a:solidFill>
              </a:rPr>
              <a:t>( سَيّارة، حَبْل) </a:t>
            </a:r>
            <a:r>
              <a:rPr lang="ar-JO" sz="2400" b="1" dirty="0" err="1">
                <a:solidFill>
                  <a:srgbClr val="C00000"/>
                </a:solidFill>
              </a:rPr>
              <a:t>ص22</a:t>
            </a:r>
            <a:endParaRPr lang="ar-AE" sz="2400" b="1" dirty="0"/>
          </a:p>
        </p:txBody>
      </p:sp>
      <p:pic>
        <p:nvPicPr>
          <p:cNvPr id="7" name="Picture 6" descr="Picture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42" y="1210316"/>
            <a:ext cx="1076446" cy="676358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0" name="Picture 9" descr="Picture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22" y="2381288"/>
            <a:ext cx="1076446" cy="676358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2" name="Picture 11" descr="Picture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48088"/>
            <a:ext cx="667474" cy="676358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399362838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11" y="2"/>
            <a:ext cx="6253743" cy="447261"/>
          </a:xfrm>
          <a:solidFill>
            <a:schemeClr val="bg1"/>
          </a:solidFill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r"/>
            <a:r>
              <a:rPr lang="ar-SA"/>
              <a:t>ضَعِ التَنْوين للْكَلِماتِ حَسَبَ الجَدْوَلِ:</a:t>
            </a:r>
            <a:endParaRPr lang="ar-A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3030950"/>
              </p:ext>
            </p:extLst>
          </p:nvPr>
        </p:nvGraphicFramePr>
        <p:xfrm>
          <a:off x="282265" y="469624"/>
          <a:ext cx="6387476" cy="505497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05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6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15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56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55518">
                <a:tc>
                  <a:txBody>
                    <a:bodyPr/>
                    <a:lstStyle/>
                    <a:p>
                      <a:pPr rtl="1"/>
                      <a:r>
                        <a:rPr lang="ar-SA" sz="3000" dirty="0"/>
                        <a:t>الكلمة</a:t>
                      </a:r>
                      <a:endParaRPr lang="ar-AE" sz="3000" dirty="0"/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000" dirty="0"/>
                        <a:t>تَنْوين </a:t>
                      </a:r>
                      <a:r>
                        <a:rPr lang="ar-AE" sz="3000" dirty="0"/>
                        <a:t>الفتح</a:t>
                      </a: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sz="3000" dirty="0"/>
                        <a:t>الكلمة</a:t>
                      </a:r>
                      <a:r>
                        <a:rPr lang="ar-AE" sz="3000" baseline="0" dirty="0"/>
                        <a:t> </a:t>
                      </a:r>
                      <a:endParaRPr lang="ar-AE" sz="3000" dirty="0"/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000" dirty="0"/>
                        <a:t>تَنْوين الفَتْح</a:t>
                      </a:r>
                      <a:endParaRPr lang="ar-AE" sz="3000" dirty="0"/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000" dirty="0"/>
                        <a:t>الكلمة</a:t>
                      </a:r>
                      <a:endParaRPr lang="ar-AE" sz="3000" dirty="0"/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000" dirty="0"/>
                        <a:t>تَنْوين </a:t>
                      </a:r>
                      <a:r>
                        <a:rPr lang="ar-AE" sz="3000" dirty="0"/>
                        <a:t>الفتح</a:t>
                      </a:r>
                    </a:p>
                  </a:txBody>
                  <a:tcPr marL="51435" marR="51435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737">
                <a:tc>
                  <a:txBody>
                    <a:bodyPr/>
                    <a:lstStyle/>
                    <a:p>
                      <a:pPr rtl="1"/>
                      <a:r>
                        <a:rPr lang="ar-AE" sz="3000" dirty="0"/>
                        <a:t>عَيْن</a:t>
                      </a: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SA" sz="1500" dirty="0"/>
                    </a:p>
                    <a:p>
                      <a:pPr rtl="1"/>
                      <a:r>
                        <a:rPr lang="ar-SA" sz="3000" dirty="0"/>
                        <a:t>.........</a:t>
                      </a:r>
                      <a:endParaRPr lang="ar-AE" sz="3000" dirty="0"/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SA" sz="1500" dirty="0"/>
                    </a:p>
                    <a:p>
                      <a:pPr rtl="1"/>
                      <a:r>
                        <a:rPr lang="ar-AE" sz="3000" dirty="0"/>
                        <a:t>جمل</a:t>
                      </a: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SA" sz="1500" dirty="0"/>
                    </a:p>
                    <a:p>
                      <a:pPr rtl="1"/>
                      <a:r>
                        <a:rPr lang="ar-SA" sz="3000" dirty="0"/>
                        <a:t>...........</a:t>
                      </a:r>
                      <a:endParaRPr lang="ar-AE" sz="3000" dirty="0"/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sz="3000" dirty="0"/>
                        <a:t>شَمْس</a:t>
                      </a: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SA" sz="1500" dirty="0"/>
                    </a:p>
                    <a:p>
                      <a:pPr rtl="1"/>
                      <a:r>
                        <a:rPr lang="ar-SA" sz="3000" dirty="0"/>
                        <a:t>.........</a:t>
                      </a:r>
                      <a:endParaRPr lang="ar-AE" sz="3000" dirty="0"/>
                    </a:p>
                  </a:txBody>
                  <a:tcPr marL="51435" marR="51435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7567">
                <a:tc>
                  <a:txBody>
                    <a:bodyPr/>
                    <a:lstStyle/>
                    <a:p>
                      <a:pPr rtl="1"/>
                      <a:r>
                        <a:rPr lang="ar-AE" sz="3000" dirty="0"/>
                        <a:t>شَجَرة</a:t>
                      </a: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SA" sz="1500" dirty="0"/>
                    </a:p>
                    <a:p>
                      <a:pPr rtl="1"/>
                      <a:r>
                        <a:rPr lang="ar-SA" sz="3000" dirty="0"/>
                        <a:t>.........</a:t>
                      </a:r>
                      <a:endParaRPr lang="ar-AE" sz="3000" dirty="0"/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SA" sz="1500" dirty="0"/>
                    </a:p>
                    <a:p>
                      <a:pPr rtl="1"/>
                      <a:r>
                        <a:rPr lang="ar-AE" sz="3000" dirty="0"/>
                        <a:t>خروف</a:t>
                      </a: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SA" sz="1500" dirty="0"/>
                    </a:p>
                    <a:p>
                      <a:pPr rtl="1"/>
                      <a:r>
                        <a:rPr lang="ar-SA" sz="3000" dirty="0"/>
                        <a:t>...........</a:t>
                      </a:r>
                      <a:endParaRPr lang="ar-AE" sz="3000" dirty="0"/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sz="3000" dirty="0"/>
                        <a:t>سور</a:t>
                      </a: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SA" sz="1500" dirty="0"/>
                    </a:p>
                    <a:p>
                      <a:pPr rtl="1"/>
                      <a:r>
                        <a:rPr lang="ar-SA" sz="3000" dirty="0"/>
                        <a:t>.........</a:t>
                      </a:r>
                      <a:endParaRPr lang="ar-AE" sz="3000" dirty="0"/>
                    </a:p>
                  </a:txBody>
                  <a:tcPr marL="51435" marR="51435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765">
                <a:tc>
                  <a:txBody>
                    <a:bodyPr/>
                    <a:lstStyle/>
                    <a:p>
                      <a:pPr rtl="1"/>
                      <a:r>
                        <a:rPr lang="ar-AE" sz="3000" dirty="0"/>
                        <a:t>جَديد</a:t>
                      </a: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SA" sz="1500" dirty="0"/>
                    </a:p>
                    <a:p>
                      <a:pPr rtl="1"/>
                      <a:r>
                        <a:rPr lang="ar-SA" sz="3000" dirty="0"/>
                        <a:t>.........</a:t>
                      </a:r>
                      <a:endParaRPr lang="ar-AE" sz="3000" dirty="0"/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SA" sz="1500" dirty="0"/>
                    </a:p>
                    <a:p>
                      <a:pPr rtl="1"/>
                      <a:r>
                        <a:rPr lang="ar-AE" sz="3000" dirty="0"/>
                        <a:t>سَماء</a:t>
                      </a: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SA" sz="1500" dirty="0"/>
                    </a:p>
                    <a:p>
                      <a:pPr rtl="1"/>
                      <a:r>
                        <a:rPr lang="ar-SA" sz="3000" dirty="0"/>
                        <a:t>...........</a:t>
                      </a:r>
                      <a:endParaRPr lang="ar-AE" sz="3000" dirty="0"/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sz="3000" dirty="0"/>
                        <a:t>زَهْرة</a:t>
                      </a: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SA" sz="1500" dirty="0"/>
                    </a:p>
                    <a:p>
                      <a:pPr rtl="1"/>
                      <a:r>
                        <a:rPr lang="ar-SA" sz="3000" dirty="0"/>
                        <a:t>.........</a:t>
                      </a:r>
                      <a:endParaRPr lang="ar-AE" sz="3000" dirty="0"/>
                    </a:p>
                  </a:txBody>
                  <a:tcPr marL="51435" marR="51435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6560">
                <a:tc>
                  <a:txBody>
                    <a:bodyPr/>
                    <a:lstStyle/>
                    <a:p>
                      <a:pPr rtl="1"/>
                      <a:r>
                        <a:rPr lang="ar-AE" sz="3000"/>
                        <a:t>مَلَك</a:t>
                      </a:r>
                      <a:endParaRPr lang="ar-AE" sz="3000" dirty="0"/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SA" sz="1500" dirty="0"/>
                    </a:p>
                    <a:p>
                      <a:pPr rtl="1"/>
                      <a:r>
                        <a:rPr lang="ar-SA" sz="3000" dirty="0"/>
                        <a:t>.........</a:t>
                      </a:r>
                      <a:endParaRPr lang="ar-AE" sz="3000" dirty="0"/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SA" sz="1500" dirty="0"/>
                    </a:p>
                    <a:p>
                      <a:pPr rtl="1"/>
                      <a:r>
                        <a:rPr lang="ar-AE" sz="3000" dirty="0"/>
                        <a:t>مُنى</a:t>
                      </a: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SA" sz="1500" dirty="0"/>
                    </a:p>
                    <a:p>
                      <a:pPr rtl="1"/>
                      <a:r>
                        <a:rPr lang="ar-SA" sz="3000" dirty="0"/>
                        <a:t>..........</a:t>
                      </a:r>
                      <a:endParaRPr lang="ar-AE" sz="3000" dirty="0"/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sz="3000" dirty="0"/>
                        <a:t>قَلْب</a:t>
                      </a: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SA" sz="1500" dirty="0"/>
                    </a:p>
                    <a:p>
                      <a:pPr rtl="1"/>
                      <a:r>
                        <a:rPr lang="ar-SA" sz="3000" dirty="0"/>
                        <a:t>........</a:t>
                      </a:r>
                      <a:endParaRPr lang="ar-AE" sz="3000" dirty="0"/>
                    </a:p>
                  </a:txBody>
                  <a:tcPr marL="51435" marR="51435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4476">
                <a:tc>
                  <a:txBody>
                    <a:bodyPr/>
                    <a:lstStyle/>
                    <a:p>
                      <a:pPr rtl="1"/>
                      <a:r>
                        <a:rPr lang="ar-AE" sz="3000" dirty="0"/>
                        <a:t>قَلَم</a:t>
                      </a: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SA" sz="1500" dirty="0"/>
                    </a:p>
                    <a:p>
                      <a:pPr rtl="1"/>
                      <a:r>
                        <a:rPr lang="ar-SA" sz="3000" dirty="0"/>
                        <a:t>.........</a:t>
                      </a:r>
                      <a:endParaRPr lang="ar-AE" sz="3000" dirty="0"/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SA" sz="1500" dirty="0"/>
                    </a:p>
                    <a:p>
                      <a:pPr rtl="1"/>
                      <a:r>
                        <a:rPr lang="ar-AE" sz="3000" dirty="0"/>
                        <a:t>صباح</a:t>
                      </a: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SA" sz="1500" dirty="0"/>
                    </a:p>
                    <a:p>
                      <a:pPr rtl="1"/>
                      <a:r>
                        <a:rPr lang="ar-SA" sz="3000" dirty="0"/>
                        <a:t>..........</a:t>
                      </a:r>
                      <a:endParaRPr lang="ar-AE" sz="3000" dirty="0"/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sz="3000" dirty="0"/>
                        <a:t>ماء</a:t>
                      </a: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SA" sz="1500" dirty="0"/>
                    </a:p>
                    <a:p>
                      <a:pPr rtl="1"/>
                      <a:r>
                        <a:rPr lang="ar-SA" sz="3000" dirty="0"/>
                        <a:t>.........</a:t>
                      </a:r>
                      <a:endParaRPr lang="ar-AE" sz="3000" dirty="0"/>
                    </a:p>
                  </a:txBody>
                  <a:tcPr marL="51435" marR="51435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310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1761" y="303097"/>
            <a:ext cx="2333210" cy="784088"/>
          </a:xfrm>
        </p:spPr>
        <p:txBody>
          <a:bodyPr>
            <a:normAutofit fontScale="90000"/>
          </a:bodyPr>
          <a:lstStyle/>
          <a:p>
            <a:pPr algn="r"/>
            <a:r>
              <a:rPr lang="ar-AE" sz="4200" dirty="0"/>
              <a:t>التَّعَلُّم القَبْلي</a:t>
            </a:r>
          </a:p>
        </p:txBody>
      </p:sp>
      <p:sp>
        <p:nvSpPr>
          <p:cNvPr id="6" name="Rectangle 5"/>
          <p:cNvSpPr/>
          <p:nvPr/>
        </p:nvSpPr>
        <p:spPr>
          <a:xfrm>
            <a:off x="3278743" y="1155424"/>
            <a:ext cx="3158840" cy="673724"/>
          </a:xfrm>
          <a:prstGeom prst="rect">
            <a:avLst/>
          </a:prstGeom>
          <a:noFill/>
        </p:spPr>
        <p:txBody>
          <a:bodyPr wrap="none" lIns="57607" tIns="28804" rIns="57607" bIns="28804">
            <a:spAutoFit/>
          </a:bodyPr>
          <a:lstStyle/>
          <a:p>
            <a:pPr algn="ctr"/>
            <a:r>
              <a:rPr lang="ar-SA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 أَنْواعُ الْحَرَكات؟</a:t>
            </a:r>
            <a:endParaRPr lang="en-US" sz="4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19034" y="2058157"/>
            <a:ext cx="377629" cy="581391"/>
          </a:xfrm>
          <a:prstGeom prst="rect">
            <a:avLst/>
          </a:prstGeom>
          <a:noFill/>
        </p:spPr>
        <p:txBody>
          <a:bodyPr wrap="none" lIns="57607" tIns="28804" rIns="57607" bIns="28804">
            <a:spAutoFit/>
          </a:bodyPr>
          <a:lstStyle/>
          <a:p>
            <a:pPr algn="ctr"/>
            <a:r>
              <a:rPr lang="ar-SA" sz="34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،</a:t>
            </a:r>
            <a:r>
              <a:rPr lang="ar-SA" sz="3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4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27012" y="3035681"/>
            <a:ext cx="1029543" cy="1103243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57607" tIns="28804" rIns="57607" bIns="28804" rtlCol="1" anchor="ctr"/>
          <a:lstStyle/>
          <a:p>
            <a:pPr algn="ctr"/>
            <a:r>
              <a:rPr lang="ar-SA" sz="7200" dirty="0"/>
              <a:t>ُ</a:t>
            </a:r>
            <a:endParaRPr lang="ar-AE" sz="7200" dirty="0"/>
          </a:p>
        </p:txBody>
      </p:sp>
      <p:sp>
        <p:nvSpPr>
          <p:cNvPr id="12" name="Oval 11"/>
          <p:cNvSpPr/>
          <p:nvPr/>
        </p:nvSpPr>
        <p:spPr>
          <a:xfrm>
            <a:off x="3274731" y="2998161"/>
            <a:ext cx="1029543" cy="110324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7607" tIns="28804" rIns="57607" bIns="28804" rtlCol="1" anchor="ctr"/>
          <a:lstStyle/>
          <a:p>
            <a:pPr algn="ctr"/>
            <a:r>
              <a:rPr lang="ar-SA" sz="7200" dirty="0"/>
              <a:t>ِ</a:t>
            </a:r>
            <a:endParaRPr lang="ar-AE" sz="7200" dirty="0"/>
          </a:p>
        </p:txBody>
      </p:sp>
      <p:sp>
        <p:nvSpPr>
          <p:cNvPr id="13" name="Oval 12"/>
          <p:cNvSpPr/>
          <p:nvPr/>
        </p:nvSpPr>
        <p:spPr>
          <a:xfrm>
            <a:off x="1593470" y="3032888"/>
            <a:ext cx="1029543" cy="1103243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7607" tIns="28804" rIns="57607" bIns="28804" rtlCol="1" anchor="ctr"/>
          <a:lstStyle/>
          <a:p>
            <a:pPr algn="ctr"/>
            <a:r>
              <a:rPr lang="ar-SA" sz="7200" dirty="0"/>
              <a:t>َ</a:t>
            </a:r>
            <a:endParaRPr lang="ar-AE" sz="7200" dirty="0"/>
          </a:p>
        </p:txBody>
      </p:sp>
      <p:sp>
        <p:nvSpPr>
          <p:cNvPr id="15" name="Rectangle 14"/>
          <p:cNvSpPr/>
          <p:nvPr/>
        </p:nvSpPr>
        <p:spPr>
          <a:xfrm>
            <a:off x="4734046" y="2152891"/>
            <a:ext cx="1250065" cy="65975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الضَمَةُ 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3034497" y="2143246"/>
            <a:ext cx="1250065" cy="65975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الكَسْرَةُ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1437191" y="2143245"/>
            <a:ext cx="1250065" cy="6597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الفَتْحَةُ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43581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196573" y="304799"/>
            <a:ext cx="4608850" cy="70073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ar-SY" sz="4400" b="1" dirty="0">
                <a:solidFill>
                  <a:srgbClr val="FF0000"/>
                </a:solidFill>
              </a:rPr>
              <a:t>الهدف الأول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3799577" y="2315626"/>
            <a:ext cx="2879025" cy="8309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ar-AE" sz="4800" dirty="0">
                <a:ln w="11430"/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التعليمات</a:t>
            </a:r>
            <a:endParaRPr lang="en-US" sz="4800" dirty="0">
              <a:ln w="11430"/>
              <a:solidFill>
                <a:srgbClr val="000000"/>
              </a:solidFill>
              <a:effectLst>
                <a:glow rad="228600">
                  <a:srgbClr val="FFFF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67159" y="3264062"/>
            <a:ext cx="6150782" cy="96069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ar-JO" sz="3200" b="1" dirty="0">
                <a:solidFill>
                  <a:srgbClr val="C00000"/>
                </a:solidFill>
              </a:rPr>
              <a:t>انظر جيدًا كَيف نُحول الْحَركات إِلى تنوين</a:t>
            </a:r>
            <a:endParaRPr lang="ar-SY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621" y="1143000"/>
            <a:ext cx="6539695" cy="952018"/>
          </a:xfrm>
          <a:prstGeom prst="rect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3200" b="1">
                <a:solidFill>
                  <a:prstClr val="black"/>
                </a:solidFill>
                <a:latin typeface="Arial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JO" sz="2400" dirty="0"/>
              <a:t>1- أَنْ </a:t>
            </a:r>
            <a:r>
              <a:rPr lang="ar-AE" sz="2400" dirty="0"/>
              <a:t>يُمَيِّز الطّالِبُ</a:t>
            </a:r>
            <a:r>
              <a:rPr lang="ar-JO" sz="2400" dirty="0"/>
              <a:t> بَيْن</a:t>
            </a:r>
            <a:r>
              <a:rPr lang="ar-AE" sz="2400" dirty="0"/>
              <a:t> أنْواع التَّنْوين</a:t>
            </a:r>
            <a:r>
              <a:rPr lang="ar-JO" sz="2000" u="sng" dirty="0">
                <a:solidFill>
                  <a:srgbClr val="C00000"/>
                </a:solidFill>
              </a:rPr>
              <a:t>(تَنْوين الْفَتْح، الضَّم وَ الْكَسْر</a:t>
            </a:r>
            <a:r>
              <a:rPr lang="ar-JO" sz="2000" u="sng" dirty="0" err="1">
                <a:solidFill>
                  <a:srgbClr val="C00000"/>
                </a:solidFill>
              </a:rPr>
              <a:t>)</a:t>
            </a:r>
            <a:r>
              <a:rPr lang="ar-AE" sz="2000" u="sng" dirty="0" err="1">
                <a:solidFill>
                  <a:srgbClr val="C00000"/>
                </a:solidFill>
              </a:rPr>
              <a:t>.</a:t>
            </a:r>
            <a:endParaRPr lang="ar-SY" sz="180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34763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1465264" y="921331"/>
            <a:ext cx="53927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كَيْفَ نُحَوِّلُ الحَرَكات إلى تَنْوين؟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Oval 43"/>
          <p:cNvSpPr/>
          <p:nvPr/>
        </p:nvSpPr>
        <p:spPr>
          <a:xfrm>
            <a:off x="4134062" y="0"/>
            <a:ext cx="2723938" cy="70073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ar-SY" sz="3200" b="1" dirty="0">
                <a:solidFill>
                  <a:srgbClr val="FF0000"/>
                </a:solidFill>
              </a:rPr>
              <a:t>الهدف الأول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525700" y="1591130"/>
            <a:ext cx="2332300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A" sz="44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الضَمَةُ</a:t>
            </a:r>
            <a:endParaRPr lang="en-US" sz="44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 flipV="1">
            <a:off x="4679292" y="2021295"/>
            <a:ext cx="822348" cy="562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55" idx="1"/>
          </p:cNvCxnSpPr>
          <p:nvPr/>
        </p:nvCxnSpPr>
        <p:spPr>
          <a:xfrm flipH="1">
            <a:off x="2164081" y="2012633"/>
            <a:ext cx="724866" cy="2952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2144210" y="1606370"/>
            <a:ext cx="2332300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r"/>
            <a:endParaRPr lang="en-US" sz="44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888947" y="1597134"/>
            <a:ext cx="15728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JO" sz="4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ض</a:t>
            </a:r>
            <a:r>
              <a:rPr lang="ar-SA" sz="4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َمَّتَيْن</a:t>
            </a:r>
            <a:endParaRPr lang="ar-AE" sz="48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7" name="Cloud 66"/>
          <p:cNvSpPr/>
          <p:nvPr/>
        </p:nvSpPr>
        <p:spPr>
          <a:xfrm>
            <a:off x="0" y="1310640"/>
            <a:ext cx="2087880" cy="173736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تَنْوينُ</a:t>
            </a:r>
            <a:r>
              <a:rPr lang="ar-SA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32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الضَّم</a:t>
            </a:r>
            <a:r>
              <a:rPr lang="ar-SA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ar-AE" b="1" u="sng" dirty="0">
              <a:solidFill>
                <a:srgbClr val="FF0000"/>
              </a:solidFill>
            </a:endParaRPr>
          </a:p>
          <a:p>
            <a:pPr algn="ctr"/>
            <a:endParaRPr lang="en-GB" dirty="0"/>
          </a:p>
        </p:txBody>
      </p:sp>
      <p:sp>
        <p:nvSpPr>
          <p:cNvPr id="68" name="Oval 67"/>
          <p:cNvSpPr/>
          <p:nvPr/>
        </p:nvSpPr>
        <p:spPr>
          <a:xfrm>
            <a:off x="4810836" y="2736376"/>
            <a:ext cx="1725750" cy="181515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7200" u="sng" dirty="0"/>
              <a:t>و</a:t>
            </a:r>
            <a:endParaRPr lang="ar-AE" sz="11500" u="sng" dirty="0"/>
          </a:p>
        </p:txBody>
      </p:sp>
      <p:sp>
        <p:nvSpPr>
          <p:cNvPr id="69" name="Oval 68"/>
          <p:cNvSpPr/>
          <p:nvPr/>
        </p:nvSpPr>
        <p:spPr>
          <a:xfrm>
            <a:off x="2489124" y="2777320"/>
            <a:ext cx="1669112" cy="1845364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4400" u="sng" dirty="0">
                <a:solidFill>
                  <a:schemeClr val="tx1"/>
                </a:solidFill>
              </a:rPr>
              <a:t>و+ و</a:t>
            </a:r>
            <a:endParaRPr lang="ar-AE" sz="4400" u="sng" dirty="0">
              <a:solidFill>
                <a:schemeClr val="tx1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69028" y="2872853"/>
            <a:ext cx="1669112" cy="1788271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6000" u="sng" dirty="0" err="1">
                <a:solidFill>
                  <a:schemeClr val="tx1"/>
                </a:solidFill>
              </a:rPr>
              <a:t>وو</a:t>
            </a:r>
            <a:endParaRPr lang="ar-AE" sz="60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43670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5" grpId="0" animBg="1"/>
      <p:bldP spid="54" grpId="0" animBg="1"/>
      <p:bldP spid="68" grpId="0" animBg="1"/>
      <p:bldP spid="69" grpId="0" animBg="1"/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69567" y="0"/>
            <a:ext cx="2382402" cy="7491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ar-SY" sz="2800" b="1" dirty="0">
                <a:solidFill>
                  <a:srgbClr val="FF0000"/>
                </a:solidFill>
              </a:rPr>
              <a:t>الهدف الأول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2661313" y="989045"/>
            <a:ext cx="3964675" cy="1063690"/>
          </a:xfrm>
          <a:prstGeom prst="leftArrow">
            <a:avLst>
              <a:gd name="adj1" fmla="val 50000"/>
              <a:gd name="adj2" fmla="val 402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4000" dirty="0">
                <a:solidFill>
                  <a:schemeClr val="tx1"/>
                </a:solidFill>
              </a:rPr>
              <a:t>صوت تنوين الضم</a:t>
            </a:r>
            <a:endParaRPr lang="en-GB" sz="4000" dirty="0">
              <a:solidFill>
                <a:schemeClr val="tx1"/>
              </a:solidFill>
            </a:endParaRPr>
          </a:p>
          <a:p>
            <a:pPr algn="ctr"/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5090614" y="2313296"/>
            <a:ext cx="1459619" cy="137842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8800" u="sng" dirty="0"/>
              <a:t>و</a:t>
            </a:r>
            <a:endParaRPr lang="ar-AE" sz="11500" u="sng" dirty="0"/>
          </a:p>
        </p:txBody>
      </p:sp>
      <p:sp>
        <p:nvSpPr>
          <p:cNvPr id="11" name="Oval 10"/>
          <p:cNvSpPr/>
          <p:nvPr/>
        </p:nvSpPr>
        <p:spPr>
          <a:xfrm>
            <a:off x="2731826" y="2411105"/>
            <a:ext cx="1459619" cy="137842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8800" u="sng" dirty="0"/>
              <a:t>ن</a:t>
            </a:r>
            <a:endParaRPr lang="ar-AE" sz="11500" u="sng" dirty="0"/>
          </a:p>
        </p:txBody>
      </p:sp>
      <p:sp>
        <p:nvSpPr>
          <p:cNvPr id="12" name="Plus 11"/>
          <p:cNvSpPr/>
          <p:nvPr/>
        </p:nvSpPr>
        <p:spPr>
          <a:xfrm>
            <a:off x="4086808" y="2565921"/>
            <a:ext cx="1091682" cy="961052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Equal 12"/>
          <p:cNvSpPr/>
          <p:nvPr/>
        </p:nvSpPr>
        <p:spPr>
          <a:xfrm>
            <a:off x="1530220" y="2603240"/>
            <a:ext cx="1175657" cy="93306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6614" y="2053967"/>
            <a:ext cx="127829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8800" u="sng" dirty="0" err="1">
                <a:solidFill>
                  <a:srgbClr val="FF0000"/>
                </a:solidFill>
              </a:rPr>
              <a:t>وو</a:t>
            </a:r>
            <a:endParaRPr lang="en-GB" sz="6000" dirty="0">
              <a:solidFill>
                <a:srgbClr val="FF0000"/>
              </a:solidFill>
            </a:endParaRPr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267338" y="979713"/>
            <a:ext cx="4590661" cy="52251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ar-JO" sz="2800" dirty="0">
                <a:solidFill>
                  <a:schemeClr val="tx1"/>
                </a:solidFill>
              </a:rPr>
              <a:t>اقرأ الْكَلِمات الْآتِية بالضَّمَةِ ثُمَّ بالتّنوين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4"/>
          <a:srcRect l="1858" t="37977" r="68112" b="23486"/>
          <a:stretch/>
        </p:blipFill>
        <p:spPr bwMode="auto">
          <a:xfrm>
            <a:off x="0" y="49644"/>
            <a:ext cx="1159912" cy="11400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90661" y="1551295"/>
            <a:ext cx="1807124" cy="7506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57607" tIns="28804" rIns="57607" bIns="28804">
            <a:spAutoFit/>
          </a:bodyPr>
          <a:lstStyle/>
          <a:p>
            <a:pPr algn="ctr"/>
            <a:r>
              <a:rPr lang="ar-SA" sz="4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جُـحْـرُ</a:t>
            </a:r>
            <a:endParaRPr lang="en-US" sz="3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1567622"/>
            <a:ext cx="1881769" cy="7506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57607" tIns="28804" rIns="57607" bIns="28804">
            <a:spAutoFit/>
          </a:bodyPr>
          <a:lstStyle/>
          <a:p>
            <a:pPr algn="ctr"/>
            <a:r>
              <a:rPr lang="ar-SA" sz="4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جُـحْـ</a:t>
            </a:r>
            <a:r>
              <a:rPr lang="ar-SA" sz="45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</a:t>
            </a:r>
            <a:r>
              <a:rPr lang="ar-SA" sz="4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ٌ</a:t>
            </a:r>
            <a:endParaRPr lang="en-US" sz="3400" dirty="0">
              <a:ln w="0"/>
              <a:solidFill>
                <a:srgbClr val="02CE6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99991" y="2379384"/>
            <a:ext cx="1800807" cy="7506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57607" tIns="28804" rIns="57607" bIns="28804">
            <a:spAutoFit/>
          </a:bodyPr>
          <a:lstStyle/>
          <a:p>
            <a:pPr algn="ctr"/>
            <a:r>
              <a:rPr lang="ar-SA" sz="45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بـ</a:t>
            </a:r>
            <a:r>
              <a:rPr lang="ar-JO" sz="4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ـ</a:t>
            </a:r>
            <a:r>
              <a:rPr lang="ar-SA" sz="4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ابُ</a:t>
            </a:r>
            <a:endParaRPr lang="en-US" sz="3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2363133"/>
            <a:ext cx="1907573" cy="7506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57607" tIns="28804" rIns="57607" bIns="28804">
            <a:spAutoFit/>
          </a:bodyPr>
          <a:lstStyle/>
          <a:p>
            <a:pPr algn="ctr"/>
            <a:r>
              <a:rPr lang="ar-SA" sz="45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بـ</a:t>
            </a:r>
            <a:r>
              <a:rPr lang="ar-JO" sz="4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ـ</a:t>
            </a:r>
            <a:r>
              <a:rPr lang="ar-SA" sz="4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</a:t>
            </a:r>
            <a:r>
              <a:rPr lang="ar-SA" sz="45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</a:t>
            </a:r>
            <a:r>
              <a:rPr lang="ar-SA" sz="4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ٌ</a:t>
            </a:r>
            <a:endParaRPr lang="en-US" sz="34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09322" y="3188815"/>
            <a:ext cx="1791477" cy="7506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57607" tIns="28804" rIns="57607" bIns="28804">
            <a:spAutoFit/>
          </a:bodyPr>
          <a:lstStyle/>
          <a:p>
            <a:pPr algn="ctr"/>
            <a:r>
              <a:rPr lang="ar-SA" sz="4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وَطَـنُ</a:t>
            </a:r>
            <a:endParaRPr lang="en-US" sz="3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95331" y="3184227"/>
            <a:ext cx="1909342" cy="7506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57607" tIns="28804" rIns="57607" bIns="28804">
            <a:spAutoFit/>
          </a:bodyPr>
          <a:lstStyle/>
          <a:p>
            <a:pPr algn="ctr"/>
            <a:r>
              <a:rPr lang="ar-SA" sz="45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وَطَـ</a:t>
            </a:r>
            <a:r>
              <a:rPr lang="ar-JO" sz="4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ـ</a:t>
            </a:r>
            <a:r>
              <a:rPr lang="ar-SA" sz="45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</a:t>
            </a:r>
            <a:r>
              <a:rPr lang="ar-SA" sz="4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ٌ</a:t>
            </a:r>
            <a:endParaRPr lang="en-US" sz="3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04661" y="3983240"/>
            <a:ext cx="1902443" cy="7506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57607" tIns="28804" rIns="57607" bIns="28804">
            <a:spAutoFit/>
          </a:bodyPr>
          <a:lstStyle/>
          <a:p>
            <a:pPr algn="ctr"/>
            <a:r>
              <a:rPr lang="ar-SA" sz="4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مُـعَ</a:t>
            </a:r>
            <a:r>
              <a:rPr lang="ar-JO" sz="4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ـ</a:t>
            </a:r>
            <a:r>
              <a:rPr lang="ar-SA" sz="4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ـلِّ</a:t>
            </a:r>
            <a:r>
              <a:rPr lang="ar-JO" sz="45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مٌ</a:t>
            </a:r>
            <a:endParaRPr lang="en-US" sz="34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37315" y="3979738"/>
            <a:ext cx="1775092" cy="7506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57607" tIns="28804" rIns="57607" bIns="28804">
            <a:spAutoFit/>
          </a:bodyPr>
          <a:lstStyle/>
          <a:p>
            <a:pPr algn="ctr"/>
            <a:r>
              <a:rPr lang="ar-SA" sz="4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مُـعَـلِّمُ</a:t>
            </a:r>
            <a:endParaRPr lang="en-US" sz="3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>
            <a:off x="4134062" y="0"/>
            <a:ext cx="2723938" cy="70073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ar-SY" sz="3200" b="1" dirty="0">
                <a:solidFill>
                  <a:srgbClr val="FF0000"/>
                </a:solidFill>
              </a:rPr>
              <a:t>الهدف الأول 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21503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1465264" y="921331"/>
            <a:ext cx="53927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كَيْفَ نُحَوِّلُ الحَرَكات إلى تَنْوين؟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Oval 43"/>
          <p:cNvSpPr/>
          <p:nvPr/>
        </p:nvSpPr>
        <p:spPr>
          <a:xfrm>
            <a:off x="4134062" y="0"/>
            <a:ext cx="2723938" cy="70073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ar-SY" sz="3200" b="1" dirty="0">
                <a:solidFill>
                  <a:srgbClr val="FF0000"/>
                </a:solidFill>
              </a:rPr>
              <a:t>الهدف الأول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525700" y="1591130"/>
            <a:ext cx="2332300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JO" sz="44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الْكَسْرَة</a:t>
            </a:r>
            <a:endParaRPr lang="en-US" sz="44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 flipV="1">
            <a:off x="4679292" y="2021295"/>
            <a:ext cx="822348" cy="562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55" idx="1"/>
          </p:cNvCxnSpPr>
          <p:nvPr/>
        </p:nvCxnSpPr>
        <p:spPr>
          <a:xfrm flipH="1">
            <a:off x="2164081" y="2012633"/>
            <a:ext cx="724866" cy="2952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2144210" y="1606370"/>
            <a:ext cx="2332300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r"/>
            <a:endParaRPr lang="en-US" sz="44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888947" y="1597134"/>
            <a:ext cx="16802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JO" sz="4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كَسْرَتين</a:t>
            </a:r>
            <a:endParaRPr lang="ar-AE" sz="48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7" name="Cloud 66"/>
          <p:cNvSpPr/>
          <p:nvPr/>
        </p:nvSpPr>
        <p:spPr>
          <a:xfrm>
            <a:off x="0" y="1614196"/>
            <a:ext cx="2087880" cy="1716833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تَنْوينُ</a:t>
            </a:r>
            <a:r>
              <a:rPr lang="ar-SA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JO" sz="32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كسر</a:t>
            </a:r>
            <a:endParaRPr lang="ar-AE" b="1" u="sng" dirty="0">
              <a:solidFill>
                <a:srgbClr val="FF0000"/>
              </a:solidFill>
            </a:endParaRPr>
          </a:p>
          <a:p>
            <a:pPr algn="ctr"/>
            <a:endParaRPr lang="en-GB" dirty="0"/>
          </a:p>
        </p:txBody>
      </p:sp>
      <p:sp>
        <p:nvSpPr>
          <p:cNvPr id="68" name="Oval 67"/>
          <p:cNvSpPr/>
          <p:nvPr/>
        </p:nvSpPr>
        <p:spPr>
          <a:xfrm>
            <a:off x="4879910" y="2584580"/>
            <a:ext cx="1978090" cy="1752345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11500" dirty="0"/>
              <a:t>ِ</a:t>
            </a:r>
            <a:endParaRPr lang="ar-AE" sz="11500" dirty="0"/>
          </a:p>
        </p:txBody>
      </p:sp>
      <p:sp>
        <p:nvSpPr>
          <p:cNvPr id="70" name="Oval 69"/>
          <p:cNvSpPr/>
          <p:nvPr/>
        </p:nvSpPr>
        <p:spPr>
          <a:xfrm>
            <a:off x="1474237" y="2677885"/>
            <a:ext cx="1894114" cy="1707501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7200" b="1" dirty="0">
                <a:solidFill>
                  <a:schemeClr val="tx1"/>
                </a:solidFill>
              </a:rPr>
              <a:t>ٍ</a:t>
            </a:r>
            <a:endParaRPr lang="ar-AE" sz="7200" b="1" dirty="0">
              <a:solidFill>
                <a:schemeClr val="tx1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3470987" y="3079102"/>
            <a:ext cx="1306286" cy="858416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43670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5" grpId="0" animBg="1"/>
      <p:bldP spid="54" grpId="0" animBg="1"/>
      <p:bldP spid="68" grpId="0" animBg="1"/>
      <p:bldP spid="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40359" y="276075"/>
            <a:ext cx="2531692" cy="7491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ar-SY" sz="3200" b="1" dirty="0">
                <a:solidFill>
                  <a:srgbClr val="FF0000"/>
                </a:solidFill>
              </a:rPr>
              <a:t>الهدف الأول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2661313" y="989045"/>
            <a:ext cx="3964675" cy="1063690"/>
          </a:xfrm>
          <a:prstGeom prst="leftArrow">
            <a:avLst>
              <a:gd name="adj1" fmla="val 50000"/>
              <a:gd name="adj2" fmla="val 402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4000" dirty="0">
                <a:solidFill>
                  <a:schemeClr val="tx1"/>
                </a:solidFill>
              </a:rPr>
              <a:t>صوت تنوين </a:t>
            </a:r>
            <a:r>
              <a:rPr lang="ar-JO" sz="4000" dirty="0">
                <a:solidFill>
                  <a:srgbClr val="FF0000"/>
                </a:solidFill>
              </a:rPr>
              <a:t>الكسر</a:t>
            </a:r>
            <a:endParaRPr lang="en-GB" sz="4000" dirty="0">
              <a:solidFill>
                <a:srgbClr val="FF0000"/>
              </a:solidFill>
            </a:endParaRPr>
          </a:p>
          <a:p>
            <a:pPr algn="ctr"/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5090614" y="2313296"/>
            <a:ext cx="1459619" cy="137842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8800" dirty="0"/>
              <a:t>ِ</a:t>
            </a:r>
            <a:endParaRPr lang="ar-AE" sz="11500" dirty="0"/>
          </a:p>
        </p:txBody>
      </p:sp>
      <p:sp>
        <p:nvSpPr>
          <p:cNvPr id="11" name="Oval 10"/>
          <p:cNvSpPr/>
          <p:nvPr/>
        </p:nvSpPr>
        <p:spPr>
          <a:xfrm>
            <a:off x="2731826" y="2411105"/>
            <a:ext cx="1459619" cy="137842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8800" u="sng" dirty="0"/>
              <a:t>ن</a:t>
            </a:r>
            <a:endParaRPr lang="ar-AE" sz="11500" u="sng" dirty="0"/>
          </a:p>
        </p:txBody>
      </p:sp>
      <p:sp>
        <p:nvSpPr>
          <p:cNvPr id="12" name="Plus 11"/>
          <p:cNvSpPr/>
          <p:nvPr/>
        </p:nvSpPr>
        <p:spPr>
          <a:xfrm>
            <a:off x="4086808" y="2565921"/>
            <a:ext cx="1091682" cy="961052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Equal 12"/>
          <p:cNvSpPr/>
          <p:nvPr/>
        </p:nvSpPr>
        <p:spPr>
          <a:xfrm>
            <a:off x="1530220" y="2603240"/>
            <a:ext cx="1175657" cy="93306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8620" y="1634090"/>
            <a:ext cx="165152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13800" dirty="0">
                <a:solidFill>
                  <a:srgbClr val="FF0000"/>
                </a:solidFill>
              </a:rPr>
              <a:t>ٍ</a:t>
            </a:r>
            <a:endParaRPr lang="en-GB" sz="8000" dirty="0">
              <a:solidFill>
                <a:srgbClr val="FF0000"/>
              </a:solidFill>
            </a:endParaRPr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image" Target="../media/image2.jpeg" /></Relationships>
</file>

<file path=ppt/theme/theme1.xml><?xml version="1.0" encoding="utf-8"?>
<a:theme xmlns:a="http://schemas.openxmlformats.org/drawingml/2006/main" name="William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10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11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12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13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14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15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16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17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18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19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20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21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22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23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3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4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5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6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7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8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9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1100</TotalTime>
  <Words>617</Words>
  <Application>Microsoft Office PowerPoint</Application>
  <PresentationFormat>مخصص</PresentationFormat>
  <Paragraphs>223</Paragraphs>
  <Slides>24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24</vt:i4>
      </vt:variant>
    </vt:vector>
  </HeadingPairs>
  <TitlesOfParts>
    <vt:vector size="26" baseType="lpstr">
      <vt:lpstr>William template</vt:lpstr>
      <vt:lpstr>Organic</vt:lpstr>
      <vt:lpstr>عرض تقديمي في PowerPoint</vt:lpstr>
      <vt:lpstr>عرض تقديمي في PowerPoint</vt:lpstr>
      <vt:lpstr>التَّعَلُّم القَبْلي</vt:lpstr>
      <vt:lpstr>عرض تقديمي في PowerPoint</vt:lpstr>
      <vt:lpstr>عرض تقديمي في PowerPoint</vt:lpstr>
      <vt:lpstr>الهدف الأول </vt:lpstr>
      <vt:lpstr>اقرأ الْكَلِمات الْآتِية بالضَّمَةِ ثُمَّ بالتّنوين</vt:lpstr>
      <vt:lpstr>عرض تقديمي في PowerPoint</vt:lpstr>
      <vt:lpstr>الهدف الأول </vt:lpstr>
      <vt:lpstr>اقرأ الْكَلِمات الْآتِية بالضَّمَةِ ثُمَّ بالتّنوين</vt:lpstr>
      <vt:lpstr>عرض تقديمي في PowerPoint</vt:lpstr>
      <vt:lpstr>الهدف الأول </vt:lpstr>
      <vt:lpstr>عرض تقديمي في PowerPoint</vt:lpstr>
      <vt:lpstr>عرض تقديمي في PowerPoint</vt:lpstr>
      <vt:lpstr>تَنْوينُ الفَتْح</vt:lpstr>
      <vt:lpstr>تَنْوينُ الفَتْح</vt:lpstr>
      <vt:lpstr>عرض تقديمي في PowerPoint</vt:lpstr>
      <vt:lpstr>عرض تقديمي في PowerPoint</vt:lpstr>
      <vt:lpstr>اقرأ الْكَلِمات الْآتِية بالضَّمَةِ ثُمَّ بالتّنوين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ضَعِ التَنْوين للْكَلِماتِ حَسَبَ الجَدْوَلِ: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Nour Tahmaz</dc:creator>
  <cp:lastModifiedBy>Mohammad Al Absi</cp:lastModifiedBy>
  <cp:revision>144</cp:revision>
  <cp:lastPrinted>2018-05-28T05:43:33Z</cp:lastPrinted>
  <dcterms:modified xsi:type="dcterms:W3CDTF">2020-10-04T12:27:19Z</dcterms:modified>
</cp:coreProperties>
</file>