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0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963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027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2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7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8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8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0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9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1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65AA4-33EE-427A-B5E2-CFFD86FD1E84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64FA08-316E-450C-A688-9D99E7194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6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F7D8D2-4DC9-43CE-9ACE-B8E983A1C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178" y="1760456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en-US" sz="11500" dirty="0"/>
              <a:t>Time to Fly a Kite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34D5783-54BA-43EA-B47E-CDF1582B3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6215" y="4192917"/>
            <a:ext cx="8915399" cy="112628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Jolly Phonics</a:t>
            </a:r>
          </a:p>
          <a:p>
            <a:pPr algn="ctr"/>
            <a:r>
              <a:rPr lang="en-US" sz="4000" dirty="0"/>
              <a:t>Reading 4</a:t>
            </a:r>
          </a:p>
          <a:p>
            <a:pPr algn="ctr"/>
            <a:r>
              <a:rPr lang="en-US" sz="4000" dirty="0"/>
              <a:t>Lessons 1+2</a:t>
            </a:r>
          </a:p>
        </p:txBody>
      </p:sp>
    </p:spTree>
    <p:extLst>
      <p:ext uri="{BB962C8B-B14F-4D97-AF65-F5344CB8AC3E}">
        <p14:creationId xmlns:p14="http://schemas.microsoft.com/office/powerpoint/2010/main" val="166762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61287C-FAEB-4839-876F-5E77E3AB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05" y="275318"/>
            <a:ext cx="8911687" cy="1280890"/>
          </a:xfrm>
        </p:spPr>
        <p:txBody>
          <a:bodyPr/>
          <a:lstStyle/>
          <a:p>
            <a:pPr algn="ctr"/>
            <a:r>
              <a:rPr lang="en-US" sz="6000" dirty="0"/>
              <a:t>Objectives</a:t>
            </a:r>
            <a:r>
              <a:rPr lang="en-US" dirty="0"/>
              <a:t>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31DA51-86A4-40E3-9906-0E1043900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57" y="1540189"/>
            <a:ext cx="10844736" cy="377762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dirty="0"/>
              <a:t>Ps will be able to:</a:t>
            </a:r>
          </a:p>
          <a:p>
            <a:pPr marL="0" indent="0" algn="l">
              <a:buNone/>
            </a:pPr>
            <a:r>
              <a:rPr lang="en-US" sz="3200" dirty="0"/>
              <a:t>1. Recall previously taught sounds.</a:t>
            </a:r>
          </a:p>
          <a:p>
            <a:pPr marL="0" indent="0" algn="l">
              <a:buNone/>
            </a:pPr>
            <a:r>
              <a:rPr lang="en-US" sz="3200" dirty="0"/>
              <a:t>2. Recognize the alternative spellings of </a:t>
            </a:r>
            <a:r>
              <a:rPr lang="en-US" sz="3200" b="1" dirty="0" err="1"/>
              <a:t>ie</a:t>
            </a:r>
            <a:r>
              <a:rPr lang="en-US" sz="3200" dirty="0"/>
              <a:t>.</a:t>
            </a:r>
          </a:p>
          <a:p>
            <a:pPr marL="0" indent="0" algn="l">
              <a:buNone/>
            </a:pPr>
            <a:r>
              <a:rPr lang="en-US" sz="3200" dirty="0"/>
              <a:t>3. Read the text correctly.</a:t>
            </a:r>
          </a:p>
          <a:p>
            <a:pPr marL="0" indent="0" algn="l">
              <a:buNone/>
            </a:pPr>
            <a:r>
              <a:rPr lang="en-US" sz="3200" dirty="0"/>
              <a:t>4. Blend and segment words</a:t>
            </a:r>
          </a:p>
          <a:p>
            <a:pPr marL="0" indent="0" algn="l">
              <a:buNone/>
            </a:pPr>
            <a:r>
              <a:rPr lang="en-US" sz="3200" dirty="0"/>
              <a:t>5. Apply segmenting to from words</a:t>
            </a:r>
          </a:p>
          <a:p>
            <a:pPr marL="0" indent="0" algn="l">
              <a:buNone/>
            </a:pPr>
            <a:r>
              <a:rPr lang="en-US" sz="3200" dirty="0"/>
              <a:t>6. Demonstrate understanding by identify correct sentences.</a:t>
            </a:r>
          </a:p>
        </p:txBody>
      </p:sp>
    </p:spTree>
    <p:extLst>
      <p:ext uri="{BB962C8B-B14F-4D97-AF65-F5344CB8AC3E}">
        <p14:creationId xmlns:p14="http://schemas.microsoft.com/office/powerpoint/2010/main" val="287733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B97AAF-020E-4D94-8E85-59EFBF61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29" y="41229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Warm up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8F0DC6-CD37-4C4E-ADB4-0BA9D083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489" y="2133600"/>
            <a:ext cx="10629123" cy="377762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500" dirty="0"/>
              <a:t>Let’s read these words.</a:t>
            </a:r>
          </a:p>
          <a:p>
            <a:pPr marL="0" indent="0" algn="l">
              <a:buNone/>
            </a:pPr>
            <a:endParaRPr lang="en-US" sz="3500" dirty="0"/>
          </a:p>
          <a:p>
            <a:pPr marL="0" indent="0" algn="l">
              <a:buNone/>
            </a:pPr>
            <a:endParaRPr lang="en-US" sz="3500" dirty="0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C563F70A-F94F-4314-A8FC-D0CCE49BF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47296"/>
              </p:ext>
            </p:extLst>
          </p:nvPr>
        </p:nvGraphicFramePr>
        <p:xfrm>
          <a:off x="1840300" y="3076231"/>
          <a:ext cx="8265234" cy="240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078">
                  <a:extLst>
                    <a:ext uri="{9D8B030D-6E8A-4147-A177-3AD203B41FA5}">
                      <a16:colId xmlns:a16="http://schemas.microsoft.com/office/drawing/2014/main" val="1668553062"/>
                    </a:ext>
                  </a:extLst>
                </a:gridCol>
                <a:gridCol w="2755078">
                  <a:extLst>
                    <a:ext uri="{9D8B030D-6E8A-4147-A177-3AD203B41FA5}">
                      <a16:colId xmlns:a16="http://schemas.microsoft.com/office/drawing/2014/main" val="3294527985"/>
                    </a:ext>
                  </a:extLst>
                </a:gridCol>
                <a:gridCol w="2755078">
                  <a:extLst>
                    <a:ext uri="{9D8B030D-6E8A-4147-A177-3AD203B41FA5}">
                      <a16:colId xmlns:a16="http://schemas.microsoft.com/office/drawing/2014/main" val="2448436369"/>
                    </a:ext>
                  </a:extLst>
                </a:gridCol>
              </a:tblGrid>
              <a:tr h="858085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1. see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2. pray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3. boat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059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4. blow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 sea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6. snail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768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41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EBA4574-F5D0-4F92-ADCC-AA8BD2D43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21419" r="3542" b="48084"/>
          <a:stretch/>
        </p:blipFill>
        <p:spPr>
          <a:xfrm>
            <a:off x="565825" y="128382"/>
            <a:ext cx="10455614" cy="66012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829B88F-4517-43E9-B0AE-AF32E1FEF9FC}"/>
              </a:ext>
            </a:extLst>
          </p:cNvPr>
          <p:cNvSpPr txBox="1"/>
          <p:nvPr/>
        </p:nvSpPr>
        <p:spPr>
          <a:xfrm>
            <a:off x="3614845" y="1482986"/>
            <a:ext cx="461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63A6A37-8751-45BE-A416-D839427B5D07}"/>
              </a:ext>
            </a:extLst>
          </p:cNvPr>
          <p:cNvSpPr txBox="1"/>
          <p:nvPr/>
        </p:nvSpPr>
        <p:spPr>
          <a:xfrm>
            <a:off x="669736" y="4015384"/>
            <a:ext cx="461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47A0BA7-E572-4513-AFF3-40E7EEA3D34F}"/>
              </a:ext>
            </a:extLst>
          </p:cNvPr>
          <p:cNvSpPr txBox="1"/>
          <p:nvPr/>
        </p:nvSpPr>
        <p:spPr>
          <a:xfrm>
            <a:off x="3618021" y="1902344"/>
            <a:ext cx="461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26C4D79-13F2-4960-BFE6-50CA45E23927}"/>
              </a:ext>
            </a:extLst>
          </p:cNvPr>
          <p:cNvSpPr txBox="1"/>
          <p:nvPr/>
        </p:nvSpPr>
        <p:spPr>
          <a:xfrm>
            <a:off x="3643226" y="2267648"/>
            <a:ext cx="461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B655D93-5C28-4A1A-B7B1-4E0A26E715EA}"/>
              </a:ext>
            </a:extLst>
          </p:cNvPr>
          <p:cNvSpPr txBox="1"/>
          <p:nvPr/>
        </p:nvSpPr>
        <p:spPr>
          <a:xfrm>
            <a:off x="3614844" y="2744702"/>
            <a:ext cx="461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3E43F99-EACF-421E-9A86-C7F75B83D3E8}"/>
              </a:ext>
            </a:extLst>
          </p:cNvPr>
          <p:cNvSpPr txBox="1"/>
          <p:nvPr/>
        </p:nvSpPr>
        <p:spPr>
          <a:xfrm>
            <a:off x="656182" y="4458011"/>
            <a:ext cx="461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725E67C-2583-4D6F-8A20-E049184032DE}"/>
              </a:ext>
            </a:extLst>
          </p:cNvPr>
          <p:cNvSpPr txBox="1"/>
          <p:nvPr/>
        </p:nvSpPr>
        <p:spPr>
          <a:xfrm>
            <a:off x="646453" y="4878174"/>
            <a:ext cx="461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073F9B6-4F38-48C5-B8F9-53BAF24E6577}"/>
              </a:ext>
            </a:extLst>
          </p:cNvPr>
          <p:cNvSpPr txBox="1"/>
          <p:nvPr/>
        </p:nvSpPr>
        <p:spPr>
          <a:xfrm>
            <a:off x="636724" y="5286374"/>
            <a:ext cx="461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243603F-26FD-4CF7-99F5-664DEF18804B}"/>
              </a:ext>
            </a:extLst>
          </p:cNvPr>
          <p:cNvSpPr txBox="1"/>
          <p:nvPr/>
        </p:nvSpPr>
        <p:spPr>
          <a:xfrm>
            <a:off x="636724" y="5728295"/>
            <a:ext cx="461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D88190F-F85D-494B-8881-D1ED92D7CCC2}"/>
              </a:ext>
            </a:extLst>
          </p:cNvPr>
          <p:cNvSpPr txBox="1"/>
          <p:nvPr/>
        </p:nvSpPr>
        <p:spPr>
          <a:xfrm>
            <a:off x="517185" y="6109693"/>
            <a:ext cx="581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0384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FF9EEC6-DCD8-4401-86CF-20FEB265F052}"/>
              </a:ext>
            </a:extLst>
          </p:cNvPr>
          <p:cNvSpPr txBox="1"/>
          <p:nvPr/>
        </p:nvSpPr>
        <p:spPr>
          <a:xfrm>
            <a:off x="3154569" y="150929"/>
            <a:ext cx="5729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Comic Sans MS" panose="030F0702030302020204" pitchFamily="66" charset="0"/>
              </a:rPr>
              <a:t>New words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29FDE1-948C-474E-8DF5-CED95C33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3" y="4117844"/>
            <a:ext cx="1866507" cy="1866507"/>
          </a:xfrm>
          <a:prstGeom prst="rect">
            <a:avLst/>
          </a:prstGeom>
        </p:spPr>
      </p:pic>
      <p:pic>
        <p:nvPicPr>
          <p:cNvPr id="8" name="صورة 7" descr="صورة تحتوي على دراجة, النقل, عجلة&#10;&#10;تم إنشاء الوصف تلقائياً">
            <a:extLst>
              <a:ext uri="{FF2B5EF4-FFF2-40B4-BE49-F238E27FC236}">
                <a16:creationId xmlns:a16="http://schemas.microsoft.com/office/drawing/2014/main" id="{22EBD3AA-B2D1-4B3A-839E-A97B1BD14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54" y="1794875"/>
            <a:ext cx="2153369" cy="135441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AC6D432-FE67-4032-9E44-AC5E0C83C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3" y="1533622"/>
            <a:ext cx="2035229" cy="1680917"/>
          </a:xfrm>
          <a:prstGeom prst="rect">
            <a:avLst/>
          </a:prstGeom>
        </p:spPr>
      </p:pic>
      <p:pic>
        <p:nvPicPr>
          <p:cNvPr id="12" name="صورة 11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82969282-2ED1-49C3-8BDD-BBA77798AC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"/>
          <a:stretch/>
        </p:blipFill>
        <p:spPr>
          <a:xfrm>
            <a:off x="7055481" y="1794875"/>
            <a:ext cx="1445215" cy="135441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84334BD-01DB-4C9B-A2A6-A05C6B807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07" y="4385916"/>
            <a:ext cx="1896467" cy="13303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E7B57C7-21C2-47B0-B222-EB50FD40D6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56"/>
          <a:stretch/>
        </p:blipFill>
        <p:spPr>
          <a:xfrm>
            <a:off x="6814874" y="4295993"/>
            <a:ext cx="1896467" cy="1562100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D1F2622-C493-4689-9AB3-581B7D5B7436}"/>
              </a:ext>
            </a:extLst>
          </p:cNvPr>
          <p:cNvSpPr txBox="1"/>
          <p:nvPr/>
        </p:nvSpPr>
        <p:spPr>
          <a:xfrm>
            <a:off x="856573" y="3214539"/>
            <a:ext cx="186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kite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28AB6B1-5B6B-4BB2-BFB3-438E09018D18}"/>
              </a:ext>
            </a:extLst>
          </p:cNvPr>
          <p:cNvSpPr txBox="1"/>
          <p:nvPr/>
        </p:nvSpPr>
        <p:spPr>
          <a:xfrm>
            <a:off x="3600254" y="3271084"/>
            <a:ext cx="186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bike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163E810-D5EF-4399-B667-49FE4DFB8486}"/>
              </a:ext>
            </a:extLst>
          </p:cNvPr>
          <p:cNvSpPr txBox="1"/>
          <p:nvPr/>
        </p:nvSpPr>
        <p:spPr>
          <a:xfrm>
            <a:off x="6844834" y="3218278"/>
            <a:ext cx="186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smile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FAB2BA2-BC93-4DD9-AA13-B8AF071BBB83}"/>
              </a:ext>
            </a:extLst>
          </p:cNvPr>
          <p:cNvSpPr txBox="1"/>
          <p:nvPr/>
        </p:nvSpPr>
        <p:spPr>
          <a:xfrm>
            <a:off x="3600253" y="5826766"/>
            <a:ext cx="186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windy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9E71A01-4932-47F8-BB55-A2099CD94882}"/>
              </a:ext>
            </a:extLst>
          </p:cNvPr>
          <p:cNvSpPr txBox="1"/>
          <p:nvPr/>
        </p:nvSpPr>
        <p:spPr>
          <a:xfrm>
            <a:off x="673345" y="5858093"/>
            <a:ext cx="186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beach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069F4AD-ECAC-484E-8035-E615C5C90289}"/>
              </a:ext>
            </a:extLst>
          </p:cNvPr>
          <p:cNvSpPr txBox="1"/>
          <p:nvPr/>
        </p:nvSpPr>
        <p:spPr>
          <a:xfrm>
            <a:off x="6829853" y="5862804"/>
            <a:ext cx="186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string</a:t>
            </a:r>
          </a:p>
        </p:txBody>
      </p:sp>
      <p:pic>
        <p:nvPicPr>
          <p:cNvPr id="24" name="صورة 2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B20E29E6-8BAD-442E-BE9E-4A1479022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863" y="1793629"/>
            <a:ext cx="2106159" cy="147745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5579450-BF1D-451F-9603-72CD4C25ED87}"/>
              </a:ext>
            </a:extLst>
          </p:cNvPr>
          <p:cNvSpPr txBox="1"/>
          <p:nvPr/>
        </p:nvSpPr>
        <p:spPr>
          <a:xfrm>
            <a:off x="9588515" y="3321964"/>
            <a:ext cx="186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fly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5C1ACC8-B957-42D0-8344-668FFAAD31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863" y="4224899"/>
            <a:ext cx="2169792" cy="1633194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7937364-AC3F-4BBC-BD16-FE91315E9F27}"/>
              </a:ext>
            </a:extLst>
          </p:cNvPr>
          <p:cNvSpPr txBox="1"/>
          <p:nvPr/>
        </p:nvSpPr>
        <p:spPr>
          <a:xfrm>
            <a:off x="9468688" y="5883865"/>
            <a:ext cx="186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16524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A6E801-AFF4-49F9-AD96-3056D05D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2960" y="24653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          Blending Activity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F91F26-8F09-4B74-A8B0-8DB9F756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15" y="1923854"/>
            <a:ext cx="9515556" cy="377762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400" dirty="0"/>
              <a:t>Let’s form the words</a:t>
            </a:r>
          </a:p>
          <a:p>
            <a:pPr marL="0" indent="0" algn="l">
              <a:buNone/>
            </a:pPr>
            <a:endParaRPr lang="en-US" sz="3400" dirty="0"/>
          </a:p>
          <a:p>
            <a:pPr marL="0" indent="0" algn="l">
              <a:buNone/>
            </a:pPr>
            <a:endParaRPr lang="en-US" sz="3400" dirty="0"/>
          </a:p>
        </p:txBody>
      </p:sp>
      <p:pic>
        <p:nvPicPr>
          <p:cNvPr id="5" name="صورة 4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663029B1-17A4-492F-80BC-A36994831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94" y="3404955"/>
            <a:ext cx="1440288" cy="17899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082313-D6ED-43AF-B774-CE0AE2F2D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29" y="3428999"/>
            <a:ext cx="2324100" cy="1876051"/>
          </a:xfrm>
          <a:prstGeom prst="rect">
            <a:avLst/>
          </a:prstGeom>
        </p:spPr>
      </p:pic>
      <p:pic>
        <p:nvPicPr>
          <p:cNvPr id="9" name="صورة 8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F04612D0-FEAC-43AD-ADDA-C37E8B6D1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00" y="3342901"/>
            <a:ext cx="1914525" cy="2208762"/>
          </a:xfrm>
          <a:prstGeom prst="rect">
            <a:avLst/>
          </a:prstGeom>
        </p:spPr>
      </p:pic>
      <p:pic>
        <p:nvPicPr>
          <p:cNvPr id="11" name="صورة 10" descr="صورة تحتوي على دراجة, النقل, عجلة&#10;&#10;تم إنشاء الوصف تلقائياً">
            <a:extLst>
              <a:ext uri="{FF2B5EF4-FFF2-40B4-BE49-F238E27FC236}">
                <a16:creationId xmlns:a16="http://schemas.microsoft.com/office/drawing/2014/main" id="{D7AABD89-AD32-41C2-ABAA-EB0F729C1C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1" y="3404955"/>
            <a:ext cx="2695575" cy="1695450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5EAE2C39-38BA-491C-B64D-35D82DC29702}"/>
              </a:ext>
            </a:extLst>
          </p:cNvPr>
          <p:cNvSpPr/>
          <p:nvPr/>
        </p:nvSpPr>
        <p:spPr>
          <a:xfrm>
            <a:off x="857839" y="5618375"/>
            <a:ext cx="2187019" cy="725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D7D9FFD-CDE4-40F8-AF17-76EB1136E7CC}"/>
              </a:ext>
            </a:extLst>
          </p:cNvPr>
          <p:cNvSpPr/>
          <p:nvPr/>
        </p:nvSpPr>
        <p:spPr>
          <a:xfrm>
            <a:off x="3820387" y="5591828"/>
            <a:ext cx="1658988" cy="725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AC52AEB5-0A19-4A23-999B-D14F41554FE2}"/>
              </a:ext>
            </a:extLst>
          </p:cNvPr>
          <p:cNvSpPr/>
          <p:nvPr/>
        </p:nvSpPr>
        <p:spPr>
          <a:xfrm>
            <a:off x="5916669" y="5639080"/>
            <a:ext cx="2187019" cy="725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ABFFE1E-68C4-47C7-8C34-D1B4434490BD}"/>
              </a:ext>
            </a:extLst>
          </p:cNvPr>
          <p:cNvSpPr/>
          <p:nvPr/>
        </p:nvSpPr>
        <p:spPr>
          <a:xfrm>
            <a:off x="8994300" y="5701476"/>
            <a:ext cx="2016365" cy="725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2E0F3784-ED77-420C-B5C8-EAD787140C1A}"/>
              </a:ext>
            </a:extLst>
          </p:cNvPr>
          <p:cNvSpPr/>
          <p:nvPr/>
        </p:nvSpPr>
        <p:spPr>
          <a:xfrm>
            <a:off x="1283175" y="2686639"/>
            <a:ext cx="837856" cy="742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5B11F231-6FA5-4FBB-B307-44F4AFFFB207}"/>
              </a:ext>
            </a:extLst>
          </p:cNvPr>
          <p:cNvSpPr/>
          <p:nvPr/>
        </p:nvSpPr>
        <p:spPr>
          <a:xfrm>
            <a:off x="4227676" y="2600540"/>
            <a:ext cx="837856" cy="742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ADC0ADAE-938F-400E-9B95-06F522AEA3F1}"/>
              </a:ext>
            </a:extLst>
          </p:cNvPr>
          <p:cNvSpPr/>
          <p:nvPr/>
        </p:nvSpPr>
        <p:spPr>
          <a:xfrm>
            <a:off x="6562667" y="2596378"/>
            <a:ext cx="837856" cy="742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A62204B8-241B-4A90-962B-5FD03EAD3B57}"/>
              </a:ext>
            </a:extLst>
          </p:cNvPr>
          <p:cNvSpPr/>
          <p:nvPr/>
        </p:nvSpPr>
        <p:spPr>
          <a:xfrm>
            <a:off x="9436918" y="2596378"/>
            <a:ext cx="837856" cy="7423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1C63F909-3EFC-4C61-9678-8F20674569E5}"/>
              </a:ext>
            </a:extLst>
          </p:cNvPr>
          <p:cNvSpPr/>
          <p:nvPr/>
        </p:nvSpPr>
        <p:spPr>
          <a:xfrm>
            <a:off x="8172916" y="237803"/>
            <a:ext cx="3367412" cy="22087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Comic Sans MS" panose="030F0702030302020204" pitchFamily="66" charset="0"/>
              </a:rPr>
              <a:t>igh</a:t>
            </a:r>
            <a:r>
              <a:rPr lang="en-US" sz="2600" dirty="0">
                <a:latin typeface="Comic Sans MS" panose="030F0702030302020204" pitchFamily="66" charset="0"/>
              </a:rPr>
              <a:t>      c      </a:t>
            </a:r>
            <a:r>
              <a:rPr lang="en-US" sz="2600" dirty="0" err="1">
                <a:latin typeface="Comic Sans MS" panose="030F0702030302020204" pitchFamily="66" charset="0"/>
              </a:rPr>
              <a:t>ie</a:t>
            </a:r>
            <a:r>
              <a:rPr lang="en-US" sz="2600" dirty="0">
                <a:latin typeface="Comic Sans MS" panose="030F0702030302020204" pitchFamily="66" charset="0"/>
              </a:rPr>
              <a:t>        </a:t>
            </a:r>
            <a:r>
              <a:rPr lang="en-US" sz="2600" dirty="0" err="1">
                <a:latin typeface="Comic Sans MS" panose="030F0702030302020204" pitchFamily="66" charset="0"/>
              </a:rPr>
              <a:t>i_e</a:t>
            </a:r>
            <a:r>
              <a:rPr lang="en-US" sz="2600" dirty="0">
                <a:latin typeface="Comic Sans MS" panose="030F0702030302020204" pitchFamily="66" charset="0"/>
              </a:rPr>
              <a:t>      l        t      y      r     k       b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4153023-D974-4DDC-8C4E-7471BE72786A}"/>
              </a:ext>
            </a:extLst>
          </p:cNvPr>
          <p:cNvSpPr txBox="1"/>
          <p:nvPr/>
        </p:nvSpPr>
        <p:spPr>
          <a:xfrm>
            <a:off x="952639" y="5771600"/>
            <a:ext cx="3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9EF43AC-4D5C-4512-8C59-6CA8E1640561}"/>
              </a:ext>
            </a:extLst>
          </p:cNvPr>
          <p:cNvSpPr txBox="1"/>
          <p:nvPr/>
        </p:nvSpPr>
        <p:spPr>
          <a:xfrm>
            <a:off x="1182924" y="5761247"/>
            <a:ext cx="93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e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CDFB160-BF42-4138-81F4-D7150AA5B93F}"/>
              </a:ext>
            </a:extLst>
          </p:cNvPr>
          <p:cNvSpPr txBox="1"/>
          <p:nvPr/>
        </p:nvSpPr>
        <p:spPr>
          <a:xfrm>
            <a:off x="1378367" y="5762131"/>
            <a:ext cx="3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CD0348D-8CED-4E0F-A0FA-E509B44DE0AC}"/>
              </a:ext>
            </a:extLst>
          </p:cNvPr>
          <p:cNvSpPr txBox="1"/>
          <p:nvPr/>
        </p:nvSpPr>
        <p:spPr>
          <a:xfrm flipH="1">
            <a:off x="4024728" y="5707675"/>
            <a:ext cx="32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36F40E5-55FC-4F0F-A20D-D4304F8530C5}"/>
              </a:ext>
            </a:extLst>
          </p:cNvPr>
          <p:cNvSpPr txBox="1"/>
          <p:nvPr/>
        </p:nvSpPr>
        <p:spPr>
          <a:xfrm>
            <a:off x="4204752" y="5701476"/>
            <a:ext cx="82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ie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DEC4907-B510-443A-8CF3-F5EC994CDA5E}"/>
              </a:ext>
            </a:extLst>
          </p:cNvPr>
          <p:cNvSpPr txBox="1"/>
          <p:nvPr/>
        </p:nvSpPr>
        <p:spPr>
          <a:xfrm>
            <a:off x="6177987" y="5740402"/>
            <a:ext cx="3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9548705-6B44-42C1-9FB1-E92C484F5E8B}"/>
              </a:ext>
            </a:extLst>
          </p:cNvPr>
          <p:cNvSpPr txBox="1"/>
          <p:nvPr/>
        </p:nvSpPr>
        <p:spPr>
          <a:xfrm>
            <a:off x="6329519" y="5761247"/>
            <a:ext cx="99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igh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5E73502-543E-4BA3-8F0C-3BEFA1051AF6}"/>
              </a:ext>
            </a:extLst>
          </p:cNvPr>
          <p:cNvSpPr txBox="1"/>
          <p:nvPr/>
        </p:nvSpPr>
        <p:spPr>
          <a:xfrm>
            <a:off x="6870614" y="5771600"/>
            <a:ext cx="3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0B21EFE9-3C82-4405-AC43-FFE727FAC177}"/>
              </a:ext>
            </a:extLst>
          </p:cNvPr>
          <p:cNvSpPr txBox="1"/>
          <p:nvPr/>
        </p:nvSpPr>
        <p:spPr>
          <a:xfrm>
            <a:off x="9352962" y="5802449"/>
            <a:ext cx="3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2BCB2CE-C58D-408F-B580-1D2674A21BA0}"/>
              </a:ext>
            </a:extLst>
          </p:cNvPr>
          <p:cNvSpPr txBox="1"/>
          <p:nvPr/>
        </p:nvSpPr>
        <p:spPr>
          <a:xfrm>
            <a:off x="9554871" y="5802449"/>
            <a:ext cx="3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E10A1A2-43A5-4CAC-94CB-6CA310E465F1}"/>
              </a:ext>
            </a:extLst>
          </p:cNvPr>
          <p:cNvSpPr txBox="1"/>
          <p:nvPr/>
        </p:nvSpPr>
        <p:spPr>
          <a:xfrm>
            <a:off x="9795092" y="5792738"/>
            <a:ext cx="37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3272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4E02EE-730F-470B-8E54-EB98B2AE7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579" y="158553"/>
            <a:ext cx="8911687" cy="1280890"/>
          </a:xfrm>
        </p:spPr>
        <p:txBody>
          <a:bodyPr>
            <a:normAutofit/>
          </a:bodyPr>
          <a:lstStyle/>
          <a:p>
            <a:r>
              <a:rPr lang="en-US" sz="6000" dirty="0"/>
              <a:t>Segmenting Activity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1109C6-2F66-4884-A3E7-4686BC879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72" y="1540189"/>
            <a:ext cx="8915400" cy="377762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400" dirty="0"/>
              <a:t>How many sounds in these words</a:t>
            </a:r>
          </a:p>
          <a:p>
            <a:pPr marL="0" indent="0" algn="l">
              <a:buNone/>
            </a:pPr>
            <a:endParaRPr lang="en-US" sz="3400" dirty="0"/>
          </a:p>
          <a:p>
            <a:pPr marL="0" indent="0" algn="l">
              <a:buNone/>
            </a:pPr>
            <a:endParaRPr lang="en-US" sz="3400" dirty="0"/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FBDD2E1D-E4FF-4813-99C4-93C1557DC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51699"/>
              </p:ext>
            </p:extLst>
          </p:nvPr>
        </p:nvGraphicFramePr>
        <p:xfrm>
          <a:off x="2243579" y="2785523"/>
          <a:ext cx="8474697" cy="243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795">
                  <a:extLst>
                    <a:ext uri="{9D8B030D-6E8A-4147-A177-3AD203B41FA5}">
                      <a16:colId xmlns:a16="http://schemas.microsoft.com/office/drawing/2014/main" val="1971456883"/>
                    </a:ext>
                  </a:extLst>
                </a:gridCol>
                <a:gridCol w="3087003">
                  <a:extLst>
                    <a:ext uri="{9D8B030D-6E8A-4147-A177-3AD203B41FA5}">
                      <a16:colId xmlns:a16="http://schemas.microsoft.com/office/drawing/2014/main" val="530080404"/>
                    </a:ext>
                  </a:extLst>
                </a:gridCol>
                <a:gridCol w="2824899">
                  <a:extLst>
                    <a:ext uri="{9D8B030D-6E8A-4147-A177-3AD203B41FA5}">
                      <a16:colId xmlns:a16="http://schemas.microsoft.com/office/drawing/2014/main" val="2100913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3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1. sky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3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2. bright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3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3. pie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5746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3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4. lies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3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5. fry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sz="3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6. high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245309"/>
                  </a:ext>
                </a:extLst>
              </a:tr>
            </a:tbl>
          </a:graphicData>
        </a:graphic>
      </p:graphicFrame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20A880E8-290B-4E81-9CFB-6EDD1615B4B3}"/>
              </a:ext>
            </a:extLst>
          </p:cNvPr>
          <p:cNvSpPr/>
          <p:nvPr/>
        </p:nvSpPr>
        <p:spPr>
          <a:xfrm>
            <a:off x="4072379" y="3353586"/>
            <a:ext cx="678730" cy="756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7E9B86CD-9D01-4577-961A-E775EFE9CA4D}"/>
              </a:ext>
            </a:extLst>
          </p:cNvPr>
          <p:cNvSpPr/>
          <p:nvPr/>
        </p:nvSpPr>
        <p:spPr>
          <a:xfrm>
            <a:off x="4131314" y="4581735"/>
            <a:ext cx="678730" cy="756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E11525A1-912A-4EEB-AE22-7F0B1FBF4523}"/>
              </a:ext>
            </a:extLst>
          </p:cNvPr>
          <p:cNvSpPr/>
          <p:nvPr/>
        </p:nvSpPr>
        <p:spPr>
          <a:xfrm>
            <a:off x="6931843" y="4552762"/>
            <a:ext cx="678730" cy="756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F23C9D1-19E3-4FFE-9D07-BFD1014D1B1E}"/>
              </a:ext>
            </a:extLst>
          </p:cNvPr>
          <p:cNvSpPr/>
          <p:nvPr/>
        </p:nvSpPr>
        <p:spPr>
          <a:xfrm>
            <a:off x="7189509" y="3326877"/>
            <a:ext cx="678730" cy="756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9648F34-84AD-4AAD-84B5-29111596DB01}"/>
              </a:ext>
            </a:extLst>
          </p:cNvPr>
          <p:cNvSpPr/>
          <p:nvPr/>
        </p:nvSpPr>
        <p:spPr>
          <a:xfrm>
            <a:off x="9904429" y="3353586"/>
            <a:ext cx="678730" cy="756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5EBB29FE-341E-4430-9FDA-4BF37F601AD9}"/>
              </a:ext>
            </a:extLst>
          </p:cNvPr>
          <p:cNvSpPr/>
          <p:nvPr/>
        </p:nvSpPr>
        <p:spPr>
          <a:xfrm>
            <a:off x="9948421" y="4567287"/>
            <a:ext cx="678730" cy="7565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8385DA9-A6F7-4C28-9017-2D1B9F033ED0}"/>
              </a:ext>
            </a:extLst>
          </p:cNvPr>
          <p:cNvSpPr txBox="1"/>
          <p:nvPr/>
        </p:nvSpPr>
        <p:spPr>
          <a:xfrm>
            <a:off x="4072379" y="3470226"/>
            <a:ext cx="61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F6FD6EC-FE29-45BD-B99E-FF16E6FC09B1}"/>
              </a:ext>
            </a:extLst>
          </p:cNvPr>
          <p:cNvSpPr txBox="1"/>
          <p:nvPr/>
        </p:nvSpPr>
        <p:spPr>
          <a:xfrm>
            <a:off x="7189509" y="3478074"/>
            <a:ext cx="61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734C210-60BE-45C7-BF15-51033E14D7D2}"/>
              </a:ext>
            </a:extLst>
          </p:cNvPr>
          <p:cNvSpPr txBox="1"/>
          <p:nvPr/>
        </p:nvSpPr>
        <p:spPr>
          <a:xfrm>
            <a:off x="9884772" y="3502115"/>
            <a:ext cx="61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185EF13-A6B0-4620-945E-37571B04D8F6}"/>
              </a:ext>
            </a:extLst>
          </p:cNvPr>
          <p:cNvSpPr txBox="1"/>
          <p:nvPr/>
        </p:nvSpPr>
        <p:spPr>
          <a:xfrm>
            <a:off x="4133268" y="4693845"/>
            <a:ext cx="61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832B15B-7107-4E8A-A5BB-EA610C6A2757}"/>
              </a:ext>
            </a:extLst>
          </p:cNvPr>
          <p:cNvSpPr txBox="1"/>
          <p:nvPr/>
        </p:nvSpPr>
        <p:spPr>
          <a:xfrm>
            <a:off x="6961310" y="4660970"/>
            <a:ext cx="61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6B1169C-0951-4FB6-8E99-C51AAA1AFD89}"/>
              </a:ext>
            </a:extLst>
          </p:cNvPr>
          <p:cNvSpPr txBox="1"/>
          <p:nvPr/>
        </p:nvSpPr>
        <p:spPr>
          <a:xfrm>
            <a:off x="9963364" y="4698375"/>
            <a:ext cx="61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247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4DB64EB-0771-4679-BA86-07A68ED85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53233" r="60359" b="24302"/>
          <a:stretch/>
        </p:blipFill>
        <p:spPr>
          <a:xfrm>
            <a:off x="1998383" y="132476"/>
            <a:ext cx="7418995" cy="6400251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CA44E2C-A40E-47ED-A654-04C6356B28DE}"/>
              </a:ext>
            </a:extLst>
          </p:cNvPr>
          <p:cNvGrpSpPr/>
          <p:nvPr/>
        </p:nvGrpSpPr>
        <p:grpSpPr>
          <a:xfrm>
            <a:off x="8003358" y="3656626"/>
            <a:ext cx="377072" cy="273378"/>
            <a:chOff x="10746557" y="1036948"/>
            <a:chExt cx="603315" cy="57503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841F0A72-F2F4-43D9-AFCE-F5A8DE0CCBB9}"/>
                </a:ext>
              </a:extLst>
            </p:cNvPr>
            <p:cNvCxnSpPr/>
            <p:nvPr/>
          </p:nvCxnSpPr>
          <p:spPr>
            <a:xfrm flipH="1">
              <a:off x="10859678" y="1036948"/>
              <a:ext cx="490194" cy="5750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9F73948F-A13A-494C-A69E-49977DFC3206}"/>
                </a:ext>
              </a:extLst>
            </p:cNvPr>
            <p:cNvCxnSpPr>
              <a:cxnSpLocks/>
            </p:cNvCxnSpPr>
            <p:nvPr/>
          </p:nvCxnSpPr>
          <p:spPr>
            <a:xfrm>
              <a:off x="10746557" y="1470581"/>
              <a:ext cx="113121" cy="141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D5D43DB-164D-4BF3-8F14-27389DEB6F2C}"/>
              </a:ext>
            </a:extLst>
          </p:cNvPr>
          <p:cNvGrpSpPr/>
          <p:nvPr/>
        </p:nvGrpSpPr>
        <p:grpSpPr>
          <a:xfrm>
            <a:off x="8003358" y="5337142"/>
            <a:ext cx="377072" cy="273378"/>
            <a:chOff x="10746557" y="1036948"/>
            <a:chExt cx="603315" cy="575036"/>
          </a:xfrm>
        </p:grpSpPr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AAB9EA36-437D-444C-AE53-03D3C5C014C6}"/>
                </a:ext>
              </a:extLst>
            </p:cNvPr>
            <p:cNvCxnSpPr/>
            <p:nvPr/>
          </p:nvCxnSpPr>
          <p:spPr>
            <a:xfrm flipH="1">
              <a:off x="10859678" y="1036948"/>
              <a:ext cx="490194" cy="5750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DBB836E1-9C75-4CE9-A0B9-C761EFC66346}"/>
                </a:ext>
              </a:extLst>
            </p:cNvPr>
            <p:cNvCxnSpPr>
              <a:cxnSpLocks/>
            </p:cNvCxnSpPr>
            <p:nvPr/>
          </p:nvCxnSpPr>
          <p:spPr>
            <a:xfrm>
              <a:off x="10746557" y="1470581"/>
              <a:ext cx="113121" cy="1414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19BDBC5-8A70-4560-B234-9C3C93BF819D}"/>
              </a:ext>
            </a:extLst>
          </p:cNvPr>
          <p:cNvGrpSpPr/>
          <p:nvPr/>
        </p:nvGrpSpPr>
        <p:grpSpPr>
          <a:xfrm>
            <a:off x="8135333" y="4440323"/>
            <a:ext cx="245097" cy="386499"/>
            <a:chOff x="11114201" y="546754"/>
            <a:chExt cx="367646" cy="593889"/>
          </a:xfrm>
        </p:grpSpPr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FA74339D-A603-4B66-B6D5-8F102D87C189}"/>
                </a:ext>
              </a:extLst>
            </p:cNvPr>
            <p:cNvCxnSpPr/>
            <p:nvPr/>
          </p:nvCxnSpPr>
          <p:spPr>
            <a:xfrm flipH="1">
              <a:off x="11114201" y="546754"/>
              <a:ext cx="367645" cy="59388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596B204-6D8F-441E-9BF9-FE08B233E217}"/>
                </a:ext>
              </a:extLst>
            </p:cNvPr>
            <p:cNvCxnSpPr>
              <a:cxnSpLocks/>
            </p:cNvCxnSpPr>
            <p:nvPr/>
          </p:nvCxnSpPr>
          <p:spPr>
            <a:xfrm>
              <a:off x="11114202" y="584462"/>
              <a:ext cx="367645" cy="51847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75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AD0F2EA-C881-4ADB-ADCF-E5383607A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1" t="54581" r="4697" b="17083"/>
          <a:stretch/>
        </p:blipFill>
        <p:spPr>
          <a:xfrm>
            <a:off x="2277894" y="230157"/>
            <a:ext cx="7636212" cy="641655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95D46C9-9E21-434F-B3C4-1154CC9D808A}"/>
              </a:ext>
            </a:extLst>
          </p:cNvPr>
          <p:cNvSpPr txBox="1"/>
          <p:nvPr/>
        </p:nvSpPr>
        <p:spPr>
          <a:xfrm>
            <a:off x="3091992" y="2573518"/>
            <a:ext cx="169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smile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9F3439A-3992-426A-BDF4-78B6832DC332}"/>
              </a:ext>
            </a:extLst>
          </p:cNvPr>
          <p:cNvSpPr txBox="1"/>
          <p:nvPr/>
        </p:nvSpPr>
        <p:spPr>
          <a:xfrm>
            <a:off x="5393703" y="2573518"/>
            <a:ext cx="169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tie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BFE619D-2D15-4C75-BE63-4D6CECCADE9F}"/>
              </a:ext>
            </a:extLst>
          </p:cNvPr>
          <p:cNvSpPr txBox="1"/>
          <p:nvPr/>
        </p:nvSpPr>
        <p:spPr>
          <a:xfrm>
            <a:off x="7695414" y="2573518"/>
            <a:ext cx="169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bike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498A39E-73D4-4001-9F2C-D7B5ECF3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12" y="4069779"/>
            <a:ext cx="1841192" cy="152066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0DC47B0-A6A4-4061-A804-303AFFF4B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67" y="4590854"/>
            <a:ext cx="1905812" cy="140459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0C7F348-7B06-4DD6-A21F-55F1FCE0EE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7"/>
          <a:stretch/>
        </p:blipFill>
        <p:spPr>
          <a:xfrm>
            <a:off x="7921718" y="3891968"/>
            <a:ext cx="1470521" cy="15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</TotalTime>
  <Words>178</Words>
  <Application>Microsoft Office PowerPoint</Application>
  <PresentationFormat>شاشة عريضة</PresentationFormat>
  <Paragraphs>74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Comic Sans MS</vt:lpstr>
      <vt:lpstr>Wingdings 3</vt:lpstr>
      <vt:lpstr>ربطة</vt:lpstr>
      <vt:lpstr>Time to Fly a Kite</vt:lpstr>
      <vt:lpstr>Objectives </vt:lpstr>
      <vt:lpstr>Warm up</vt:lpstr>
      <vt:lpstr>عرض تقديمي في PowerPoint</vt:lpstr>
      <vt:lpstr>عرض تقديمي في PowerPoint</vt:lpstr>
      <vt:lpstr>           Blending Activity</vt:lpstr>
      <vt:lpstr>Segmenting Activity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to Fly a Kite</dc:title>
  <dc:creator>BUTHAINA AL-MAMARI</dc:creator>
  <cp:lastModifiedBy>BUTHAINA AL-MAMARI</cp:lastModifiedBy>
  <cp:revision>11</cp:revision>
  <dcterms:created xsi:type="dcterms:W3CDTF">2021-04-02T16:43:23Z</dcterms:created>
  <dcterms:modified xsi:type="dcterms:W3CDTF">2021-04-02T19:14:13Z</dcterms:modified>
</cp:coreProperties>
</file>