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0" r:id="rId4"/>
  </p:sldMasterIdLst>
  <p:notesMasterIdLst>
    <p:notesMasterId r:id="rId21"/>
  </p:notesMasterIdLst>
  <p:sldIdLst>
    <p:sldId id="266" r:id="rId5"/>
    <p:sldId id="306" r:id="rId6"/>
    <p:sldId id="303" r:id="rId7"/>
    <p:sldId id="258" r:id="rId8"/>
    <p:sldId id="297" r:id="rId9"/>
    <p:sldId id="304" r:id="rId10"/>
    <p:sldId id="305" r:id="rId11"/>
    <p:sldId id="309" r:id="rId12"/>
    <p:sldId id="310" r:id="rId13"/>
    <p:sldId id="311" r:id="rId14"/>
    <p:sldId id="308" r:id="rId15"/>
    <p:sldId id="312" r:id="rId16"/>
    <p:sldId id="293" r:id="rId17"/>
    <p:sldId id="307" r:id="rId18"/>
    <p:sldId id="299" r:id="rId19"/>
    <p:sldId id="269" r:id="rId20"/>
  </p:sldIdLst>
  <p:sldSz cx="12192000" cy="6858000"/>
  <p:notesSz cx="6858000" cy="9144000"/>
  <p:custDataLst>
    <p:tags r:id="rId22"/>
  </p:custDataLst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53" autoAdjust="0"/>
    <p:restoredTop sz="94660"/>
  </p:normalViewPr>
  <p:slideViewPr>
    <p:cSldViewPr snapToGrid="0">
      <p:cViewPr>
        <p:scale>
          <a:sx n="80" d="100"/>
          <a:sy n="80" d="100"/>
        </p:scale>
        <p:origin x="178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091899-6205-4D65-A30A-1D7C12D06CD2}" type="datetimeFigureOut">
              <a:rPr lang="ar-OM" smtClean="0"/>
              <a:t>27/03/1444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702AA9-8C39-4963-B63A-5D1E479A403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8038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9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8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007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4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1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47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8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339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D41500-819C-43C0-91E0-E93089D45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436"/>
            <a:ext cx="1548518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4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9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17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2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1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0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BBB27F-2114-4D0C-B070-766B7BE84A3B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EC97CA-AF7A-4C94-9D63-978A63884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q.net/office-lady-question-mark-0017249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26.jpg"/><Relationship Id="rId4" Type="http://schemas.openxmlformats.org/officeDocument/2006/relationships/hyperlink" Target="http://good-morning.cc/%D8%B1%D8%B3%D9%88%D9%85_%D9%85%D8%AA%D8%AD%D8%B1%D9%83%D8%A9_%D8%A8%D8%A7%D9%84%D8%B9%D8%B1%D8%A8%D9%8A%D8%A9_%D8%A7%D9%81%D8%B6%D9%84_%D8%B1%D8%B3%D9%85%D8%A7%D8%AA_%D9%85%D8%AA%D8%AD%D8%B1%D9%8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wikipedia.org/wiki/%D8%B3%D8%A7%D9%86%D8%AF%D9%8A_%D8%A3%D9%85%D9%88%D8%B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hyperlink" Target="http://www.alhdth.om/?p=792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waaworld.com/showthread.php?t=974085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kteb.com/%C3%98%C2%A7%C3%99%C2%83%C3%98%C2%AA%C3%98%C2%A8-%C3%98%C2%B9%C3%99%C2%84%C3%99%C2%89-%C3%98%C2%A7%C3%99%C2%84%C3%98%C2%B5%C3%99%C2%88%C3%98%C2%B1-%C3%98%C2%B5%C3%99%C2%88%C3%98%C2%B1%C3%98%C2%A9-%C3%98%C2%B3%C3%98%C2%A8%C3%99%C2%88%C3%99%C2%86%C3%98%C2%AC-%C3%98%C2%A8%C3%99%C2%88%C3%98%C2%A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lh32.blogspot.com/2010/02/4_24.html" TargetMode="External"/><Relationship Id="rId7" Type="http://schemas.openxmlformats.org/officeDocument/2006/relationships/hyperlink" Target="https://www.pinterest.com/pin/645211084101748721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alh32.blogspot.com/2010/02/3_24.html" TargetMode="Externa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4685CF34-2C65-43D8-929C-58604151D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46627"/>
            <a:ext cx="12380495" cy="710088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06EA392-2D97-498A-A24B-D83E6AA1E7EC}"/>
              </a:ext>
            </a:extLst>
          </p:cNvPr>
          <p:cNvSpPr txBox="1"/>
          <p:nvPr/>
        </p:nvSpPr>
        <p:spPr>
          <a:xfrm>
            <a:off x="4157770" y="1267679"/>
            <a:ext cx="552659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 smtClean="0">
                <a:solidFill>
                  <a:schemeClr val="bg1"/>
                </a:solidFill>
              </a:rPr>
              <a:t>المادة</a:t>
            </a:r>
            <a:r>
              <a:rPr lang="ar-OM" sz="4000" dirty="0">
                <a:solidFill>
                  <a:schemeClr val="bg1"/>
                </a:solidFill>
              </a:rPr>
              <a:t>: الرياضيات الممتعة</a:t>
            </a:r>
          </a:p>
          <a:p>
            <a:r>
              <a:rPr lang="ar-OM" sz="4000" dirty="0">
                <a:solidFill>
                  <a:schemeClr val="bg1"/>
                </a:solidFill>
              </a:rPr>
              <a:t>الموضوع :أنماط المضاعف</a:t>
            </a:r>
            <a:endParaRPr lang="ku-Arab-IQ" sz="4000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461268" y="2762798"/>
            <a:ext cx="4079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أ. إخلاص العوفي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8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6" name="breez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9497" y="597727"/>
            <a:ext cx="5684339" cy="575240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040880" y="1338348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5594463" y="1338348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139736" y="1338348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531332" y="1799268"/>
            <a:ext cx="240031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6072883" y="1799268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8033816" y="2260188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4621874" y="1798319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6562898" y="2259239"/>
            <a:ext cx="250424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5101934" y="2258290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3638893" y="2272220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7053350" y="2730299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5594463" y="2729344"/>
            <a:ext cx="220286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4131422" y="272934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7531332" y="318932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6084916" y="3189315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4609404" y="3186544"/>
            <a:ext cx="251354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8030098" y="364746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 21"/>
          <p:cNvSpPr/>
          <p:nvPr/>
        </p:nvSpPr>
        <p:spPr>
          <a:xfrm>
            <a:off x="6563335" y="364746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22"/>
          <p:cNvSpPr/>
          <p:nvPr/>
        </p:nvSpPr>
        <p:spPr>
          <a:xfrm>
            <a:off x="5116482" y="3649286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23"/>
          <p:cNvSpPr/>
          <p:nvPr/>
        </p:nvSpPr>
        <p:spPr>
          <a:xfrm>
            <a:off x="3657597" y="3649286"/>
            <a:ext cx="254144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ستطيل 24"/>
          <p:cNvSpPr/>
          <p:nvPr/>
        </p:nvSpPr>
        <p:spPr>
          <a:xfrm>
            <a:off x="7053350" y="4096352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5594902" y="409817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130984" y="409817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7543802" y="4552597"/>
            <a:ext cx="227561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073323" y="455537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4630188" y="455181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مستطيل 30"/>
          <p:cNvSpPr/>
          <p:nvPr/>
        </p:nvSpPr>
        <p:spPr>
          <a:xfrm>
            <a:off x="8033816" y="5015351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6575367" y="5023657"/>
            <a:ext cx="250421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5099856" y="502365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مستطيل 33"/>
          <p:cNvSpPr/>
          <p:nvPr/>
        </p:nvSpPr>
        <p:spPr>
          <a:xfrm>
            <a:off x="3638892" y="5015351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ستطيل 34"/>
          <p:cNvSpPr/>
          <p:nvPr/>
        </p:nvSpPr>
        <p:spPr>
          <a:xfrm>
            <a:off x="7065819" y="5487326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مستطيل 35"/>
          <p:cNvSpPr/>
          <p:nvPr/>
        </p:nvSpPr>
        <p:spPr>
          <a:xfrm>
            <a:off x="5592385" y="5472545"/>
            <a:ext cx="237954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ستطيل 36"/>
          <p:cNvSpPr/>
          <p:nvPr/>
        </p:nvSpPr>
        <p:spPr>
          <a:xfrm>
            <a:off x="4128906" y="548457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ستطيل 38"/>
          <p:cNvSpPr/>
          <p:nvPr/>
        </p:nvSpPr>
        <p:spPr>
          <a:xfrm>
            <a:off x="6575807" y="1343889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مستطيل 39"/>
          <p:cNvSpPr/>
          <p:nvPr/>
        </p:nvSpPr>
        <p:spPr>
          <a:xfrm>
            <a:off x="4607326" y="1356012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مستطيل 40"/>
          <p:cNvSpPr/>
          <p:nvPr/>
        </p:nvSpPr>
        <p:spPr>
          <a:xfrm>
            <a:off x="7771363" y="1798319"/>
            <a:ext cx="258735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ستطيل 41"/>
          <p:cNvSpPr/>
          <p:nvPr/>
        </p:nvSpPr>
        <p:spPr>
          <a:xfrm>
            <a:off x="5609011" y="1803861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مستطيل 42"/>
          <p:cNvSpPr/>
          <p:nvPr/>
        </p:nvSpPr>
        <p:spPr>
          <a:xfrm>
            <a:off x="3653440" y="1815885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مستطيل 43"/>
          <p:cNvSpPr/>
          <p:nvPr/>
        </p:nvSpPr>
        <p:spPr>
          <a:xfrm>
            <a:off x="6800847" y="2260188"/>
            <a:ext cx="277443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مستطيل 44"/>
          <p:cNvSpPr/>
          <p:nvPr/>
        </p:nvSpPr>
        <p:spPr>
          <a:xfrm>
            <a:off x="4628102" y="2267641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مستطيل 45"/>
          <p:cNvSpPr/>
          <p:nvPr/>
        </p:nvSpPr>
        <p:spPr>
          <a:xfrm>
            <a:off x="7556271" y="2726089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مستطيل 46"/>
          <p:cNvSpPr/>
          <p:nvPr/>
        </p:nvSpPr>
        <p:spPr>
          <a:xfrm>
            <a:off x="5814749" y="2730553"/>
            <a:ext cx="258133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مستطيل 47"/>
          <p:cNvSpPr/>
          <p:nvPr/>
        </p:nvSpPr>
        <p:spPr>
          <a:xfrm>
            <a:off x="3635775" y="2733497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مستطيل 48"/>
          <p:cNvSpPr/>
          <p:nvPr/>
        </p:nvSpPr>
        <p:spPr>
          <a:xfrm>
            <a:off x="6567322" y="3190891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مستطيل 49"/>
          <p:cNvSpPr/>
          <p:nvPr/>
        </p:nvSpPr>
        <p:spPr>
          <a:xfrm>
            <a:off x="4860758" y="3192159"/>
            <a:ext cx="237020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مستطيل 50"/>
          <p:cNvSpPr/>
          <p:nvPr/>
        </p:nvSpPr>
        <p:spPr>
          <a:xfrm>
            <a:off x="7538169" y="3650675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مستطيل 51"/>
          <p:cNvSpPr/>
          <p:nvPr/>
        </p:nvSpPr>
        <p:spPr>
          <a:xfrm>
            <a:off x="5594463" y="3639351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مستطيل 52"/>
          <p:cNvSpPr/>
          <p:nvPr/>
        </p:nvSpPr>
        <p:spPr>
          <a:xfrm>
            <a:off x="3911741" y="3645560"/>
            <a:ext cx="221760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مستطيل 53"/>
          <p:cNvSpPr/>
          <p:nvPr/>
        </p:nvSpPr>
        <p:spPr>
          <a:xfrm>
            <a:off x="6581768" y="4101419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مستطيل 54"/>
          <p:cNvSpPr/>
          <p:nvPr/>
        </p:nvSpPr>
        <p:spPr>
          <a:xfrm>
            <a:off x="4611482" y="4105100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مستطيل 55"/>
          <p:cNvSpPr/>
          <p:nvPr/>
        </p:nvSpPr>
        <p:spPr>
          <a:xfrm>
            <a:off x="7771363" y="4559954"/>
            <a:ext cx="275360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مستطيل 56"/>
          <p:cNvSpPr/>
          <p:nvPr/>
        </p:nvSpPr>
        <p:spPr>
          <a:xfrm>
            <a:off x="5605978" y="4551853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مستطيل 57"/>
          <p:cNvSpPr/>
          <p:nvPr/>
        </p:nvSpPr>
        <p:spPr>
          <a:xfrm>
            <a:off x="3653003" y="4565508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مستطيل 58"/>
          <p:cNvSpPr/>
          <p:nvPr/>
        </p:nvSpPr>
        <p:spPr>
          <a:xfrm>
            <a:off x="6821033" y="5015351"/>
            <a:ext cx="244786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مستطيل 59"/>
          <p:cNvSpPr/>
          <p:nvPr/>
        </p:nvSpPr>
        <p:spPr>
          <a:xfrm>
            <a:off x="4623951" y="5014395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مستطيل 60"/>
          <p:cNvSpPr/>
          <p:nvPr/>
        </p:nvSpPr>
        <p:spPr>
          <a:xfrm>
            <a:off x="7538169" y="5481329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مستطيل 61"/>
          <p:cNvSpPr/>
          <p:nvPr/>
        </p:nvSpPr>
        <p:spPr>
          <a:xfrm>
            <a:off x="5830338" y="5473691"/>
            <a:ext cx="263627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مستطيل 62"/>
          <p:cNvSpPr/>
          <p:nvPr/>
        </p:nvSpPr>
        <p:spPr>
          <a:xfrm>
            <a:off x="3656394" y="5469297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23636" r="1538" b="24000"/>
          <a:stretch/>
        </p:blipFill>
        <p:spPr>
          <a:xfrm>
            <a:off x="3266901" y="665019"/>
            <a:ext cx="5744096" cy="550302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376756" y="1354975"/>
            <a:ext cx="2036619" cy="138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ثلث متساوي الساقين 5"/>
          <p:cNvSpPr/>
          <p:nvPr/>
        </p:nvSpPr>
        <p:spPr>
          <a:xfrm rot="16200000">
            <a:off x="10191403" y="1529541"/>
            <a:ext cx="1396541" cy="1047401"/>
          </a:xfrm>
          <a:prstGeom prst="triangle">
            <a:avLst>
              <a:gd name="adj" fmla="val 4914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ثلث متساوي الساقين 6"/>
          <p:cNvSpPr/>
          <p:nvPr/>
        </p:nvSpPr>
        <p:spPr>
          <a:xfrm rot="10800000">
            <a:off x="9376755" y="1354972"/>
            <a:ext cx="2036617" cy="69826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9372600" y="2049087"/>
            <a:ext cx="2040773" cy="698269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ثلث متساوي الساقين 8"/>
          <p:cNvSpPr/>
          <p:nvPr/>
        </p:nvSpPr>
        <p:spPr>
          <a:xfrm rot="5400000">
            <a:off x="9198029" y="1529541"/>
            <a:ext cx="1396541" cy="1047401"/>
          </a:xfrm>
          <a:prstGeom prst="triangle">
            <a:avLst>
              <a:gd name="adj" fmla="val 49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0228349" y="1240364"/>
            <a:ext cx="383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889673" y="1591578"/>
            <a:ext cx="383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512997" y="1597350"/>
            <a:ext cx="383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198799" y="2036962"/>
            <a:ext cx="383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4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4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23636" r="1538" b="24000"/>
          <a:stretch/>
        </p:blipFill>
        <p:spPr>
          <a:xfrm>
            <a:off x="3266901" y="665019"/>
            <a:ext cx="5744096" cy="550302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376756" y="1354975"/>
            <a:ext cx="2036619" cy="138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ثلث متساوي الساقين 3"/>
          <p:cNvSpPr/>
          <p:nvPr/>
        </p:nvSpPr>
        <p:spPr>
          <a:xfrm rot="16200000">
            <a:off x="10191403" y="1529541"/>
            <a:ext cx="1396541" cy="1047401"/>
          </a:xfrm>
          <a:prstGeom prst="triangle">
            <a:avLst>
              <a:gd name="adj" fmla="val 4914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ثلث متساوي الساقين 4"/>
          <p:cNvSpPr/>
          <p:nvPr/>
        </p:nvSpPr>
        <p:spPr>
          <a:xfrm rot="10800000">
            <a:off x="9376755" y="1354972"/>
            <a:ext cx="2036617" cy="69826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ثلث متساوي الساقين 5"/>
          <p:cNvSpPr/>
          <p:nvPr/>
        </p:nvSpPr>
        <p:spPr>
          <a:xfrm>
            <a:off x="9372600" y="2049087"/>
            <a:ext cx="2040773" cy="698269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ثلث متساوي الساقين 6"/>
          <p:cNvSpPr/>
          <p:nvPr/>
        </p:nvSpPr>
        <p:spPr>
          <a:xfrm rot="5400000">
            <a:off x="9198029" y="1529541"/>
            <a:ext cx="1396541" cy="1047401"/>
          </a:xfrm>
          <a:prstGeom prst="triangle">
            <a:avLst>
              <a:gd name="adj" fmla="val 49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0228349" y="1240364"/>
            <a:ext cx="383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889673" y="1591578"/>
            <a:ext cx="383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512997" y="1597350"/>
            <a:ext cx="383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198799" y="2036962"/>
            <a:ext cx="383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ثلث متساوي الساقين 11"/>
          <p:cNvSpPr/>
          <p:nvPr/>
        </p:nvSpPr>
        <p:spPr>
          <a:xfrm rot="10800000">
            <a:off x="7411451" y="2304326"/>
            <a:ext cx="1359570" cy="438873"/>
          </a:xfrm>
          <a:prstGeom prst="triangle">
            <a:avLst>
              <a:gd name="adj" fmla="val 4905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مثلث متساوي الساقين 12"/>
          <p:cNvSpPr/>
          <p:nvPr/>
        </p:nvSpPr>
        <p:spPr>
          <a:xfrm rot="10800000">
            <a:off x="5507768" y="2303254"/>
            <a:ext cx="1359570" cy="438873"/>
          </a:xfrm>
          <a:prstGeom prst="triangle">
            <a:avLst>
              <a:gd name="adj" fmla="val 4905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مثلث متساوي الساقين 13"/>
          <p:cNvSpPr/>
          <p:nvPr/>
        </p:nvSpPr>
        <p:spPr>
          <a:xfrm rot="10800000">
            <a:off x="3616117" y="2303253"/>
            <a:ext cx="1359570" cy="438873"/>
          </a:xfrm>
          <a:prstGeom prst="triangle">
            <a:avLst>
              <a:gd name="adj" fmla="val 4905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مثلث متساوي الساقين 14"/>
          <p:cNvSpPr/>
          <p:nvPr/>
        </p:nvSpPr>
        <p:spPr>
          <a:xfrm rot="10800000">
            <a:off x="3725777" y="3611758"/>
            <a:ext cx="1359570" cy="438873"/>
          </a:xfrm>
          <a:prstGeom prst="triangle">
            <a:avLst>
              <a:gd name="adj" fmla="val 4905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مثلث متساوي الساقين 15"/>
          <p:cNvSpPr/>
          <p:nvPr/>
        </p:nvSpPr>
        <p:spPr>
          <a:xfrm rot="10800000">
            <a:off x="7435515" y="4911169"/>
            <a:ext cx="1359570" cy="438873"/>
          </a:xfrm>
          <a:prstGeom prst="triangle">
            <a:avLst>
              <a:gd name="adj" fmla="val 4905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مثلث متساوي الساقين 16"/>
          <p:cNvSpPr/>
          <p:nvPr/>
        </p:nvSpPr>
        <p:spPr>
          <a:xfrm rot="10800000">
            <a:off x="5579960" y="4923202"/>
            <a:ext cx="1359570" cy="438873"/>
          </a:xfrm>
          <a:prstGeom prst="triangle">
            <a:avLst>
              <a:gd name="adj" fmla="val 4905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مثلث متساوي الساقين 17"/>
          <p:cNvSpPr/>
          <p:nvPr/>
        </p:nvSpPr>
        <p:spPr>
          <a:xfrm>
            <a:off x="5522543" y="2740855"/>
            <a:ext cx="1359570" cy="438873"/>
          </a:xfrm>
          <a:prstGeom prst="triangle">
            <a:avLst>
              <a:gd name="adj" fmla="val 49053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مثلث متساوي الساقين 18"/>
          <p:cNvSpPr/>
          <p:nvPr/>
        </p:nvSpPr>
        <p:spPr>
          <a:xfrm>
            <a:off x="3630892" y="2738069"/>
            <a:ext cx="1359570" cy="438873"/>
          </a:xfrm>
          <a:prstGeom prst="triangle">
            <a:avLst>
              <a:gd name="adj" fmla="val 49053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مثلث متساوي الساقين 19"/>
          <p:cNvSpPr/>
          <p:nvPr/>
        </p:nvSpPr>
        <p:spPr>
          <a:xfrm>
            <a:off x="7495675" y="4004716"/>
            <a:ext cx="1359570" cy="438873"/>
          </a:xfrm>
          <a:prstGeom prst="triangle">
            <a:avLst>
              <a:gd name="adj" fmla="val 49053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مثلث متساوي الساقين 20"/>
          <p:cNvSpPr/>
          <p:nvPr/>
        </p:nvSpPr>
        <p:spPr>
          <a:xfrm rot="16200000">
            <a:off x="7992433" y="2397162"/>
            <a:ext cx="873689" cy="688014"/>
          </a:xfrm>
          <a:prstGeom prst="triangle">
            <a:avLst>
              <a:gd name="adj" fmla="val 49053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مثلث متساوي الساقين 22"/>
          <p:cNvSpPr/>
          <p:nvPr/>
        </p:nvSpPr>
        <p:spPr>
          <a:xfrm rot="16200000">
            <a:off x="8022463" y="5004006"/>
            <a:ext cx="873689" cy="688014"/>
          </a:xfrm>
          <a:prstGeom prst="triangle">
            <a:avLst>
              <a:gd name="adj" fmla="val 49053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مثلث متساوي الساقين 23"/>
          <p:cNvSpPr/>
          <p:nvPr/>
        </p:nvSpPr>
        <p:spPr>
          <a:xfrm rot="16200000">
            <a:off x="4324755" y="3698297"/>
            <a:ext cx="873689" cy="688014"/>
          </a:xfrm>
          <a:prstGeom prst="triangle">
            <a:avLst>
              <a:gd name="adj" fmla="val 49053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مثلث متساوي الساقين 24"/>
          <p:cNvSpPr/>
          <p:nvPr/>
        </p:nvSpPr>
        <p:spPr>
          <a:xfrm rot="16200000">
            <a:off x="6178939" y="5017105"/>
            <a:ext cx="873689" cy="688014"/>
          </a:xfrm>
          <a:prstGeom prst="triangle">
            <a:avLst>
              <a:gd name="adj" fmla="val 49053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مثلث متساوي الساقين 25"/>
          <p:cNvSpPr/>
          <p:nvPr/>
        </p:nvSpPr>
        <p:spPr>
          <a:xfrm rot="5400000">
            <a:off x="3623793" y="5005073"/>
            <a:ext cx="873689" cy="688014"/>
          </a:xfrm>
          <a:prstGeom prst="triangle">
            <a:avLst>
              <a:gd name="adj" fmla="val 4905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مثلث متساوي الساقين 26"/>
          <p:cNvSpPr/>
          <p:nvPr/>
        </p:nvSpPr>
        <p:spPr>
          <a:xfrm rot="5400000">
            <a:off x="5500442" y="3662202"/>
            <a:ext cx="873689" cy="688014"/>
          </a:xfrm>
          <a:prstGeom prst="triangle">
            <a:avLst>
              <a:gd name="adj" fmla="val 4905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مثلث متساوي الساقين 27"/>
          <p:cNvSpPr/>
          <p:nvPr/>
        </p:nvSpPr>
        <p:spPr>
          <a:xfrm rot="5400000">
            <a:off x="7344229" y="5016370"/>
            <a:ext cx="873689" cy="688014"/>
          </a:xfrm>
          <a:prstGeom prst="triangle">
            <a:avLst>
              <a:gd name="adj" fmla="val 4905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مثلث متساوي الساقين 28"/>
          <p:cNvSpPr/>
          <p:nvPr/>
        </p:nvSpPr>
        <p:spPr>
          <a:xfrm rot="5400000">
            <a:off x="3619139" y="3704596"/>
            <a:ext cx="873689" cy="688014"/>
          </a:xfrm>
          <a:prstGeom prst="triangle">
            <a:avLst>
              <a:gd name="adj" fmla="val 4905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مثلث متساوي الساقين 29"/>
          <p:cNvSpPr/>
          <p:nvPr/>
        </p:nvSpPr>
        <p:spPr>
          <a:xfrm rot="5400000">
            <a:off x="3533048" y="2394955"/>
            <a:ext cx="873689" cy="688014"/>
          </a:xfrm>
          <a:prstGeom prst="triangle">
            <a:avLst>
              <a:gd name="adj" fmla="val 4905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4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ABE33871-90B1-46B6-A5B1-A19110C638F2}"/>
              </a:ext>
            </a:extLst>
          </p:cNvPr>
          <p:cNvSpPr/>
          <p:nvPr/>
        </p:nvSpPr>
        <p:spPr>
          <a:xfrm>
            <a:off x="774663" y="3313861"/>
            <a:ext cx="10857508" cy="14800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6" name="وسيلة الشرح: سهم إلى اليمين 15">
            <a:extLst>
              <a:ext uri="{FF2B5EF4-FFF2-40B4-BE49-F238E27FC236}">
                <a16:creationId xmlns:a16="http://schemas.microsoft.com/office/drawing/2014/main" id="{800D333E-E094-4FF1-BE70-509312A055FB}"/>
              </a:ext>
            </a:extLst>
          </p:cNvPr>
          <p:cNvSpPr/>
          <p:nvPr/>
        </p:nvSpPr>
        <p:spPr>
          <a:xfrm rot="5400000">
            <a:off x="8388642" y="185471"/>
            <a:ext cx="2904656" cy="3582402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B8EE3AC-F86D-4254-837F-D9B0D3AE482A}"/>
              </a:ext>
            </a:extLst>
          </p:cNvPr>
          <p:cNvSpPr txBox="1"/>
          <p:nvPr/>
        </p:nvSpPr>
        <p:spPr>
          <a:xfrm>
            <a:off x="7976977" y="696059"/>
            <a:ext cx="3415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7200" dirty="0">
                <a:solidFill>
                  <a:srgbClr val="C00000"/>
                </a:solidFill>
              </a:rPr>
              <a:t>تعلم ذاتي :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0C53C71-CAE6-4A6B-873E-269D4F84E7F7}"/>
              </a:ext>
            </a:extLst>
          </p:cNvPr>
          <p:cNvSpPr txBox="1"/>
          <p:nvPr/>
        </p:nvSpPr>
        <p:spPr>
          <a:xfrm>
            <a:off x="559829" y="3776774"/>
            <a:ext cx="110723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dirty="0"/>
              <a:t>اكتب جملة الضرب التي تعبر عن أيدي أفراد أسرتك ؟ </a:t>
            </a:r>
          </a:p>
        </p:txBody>
      </p:sp>
      <p:pic>
        <p:nvPicPr>
          <p:cNvPr id="26" name="صورة 25" descr="صورة تحتوي على نص, رسوم المتجهات, قصاصة فنية&#10;&#10;تم إنشاء الوصف تلقائياً">
            <a:extLst>
              <a:ext uri="{FF2B5EF4-FFF2-40B4-BE49-F238E27FC236}">
                <a16:creationId xmlns:a16="http://schemas.microsoft.com/office/drawing/2014/main" id="{F7AD02AF-F653-4A4D-BAA5-E26AFC25FA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35947" y="575110"/>
            <a:ext cx="2441750" cy="3288782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BC25BED-107A-4D9D-9DCC-AA5C96D3E628}"/>
              </a:ext>
            </a:extLst>
          </p:cNvPr>
          <p:cNvSpPr/>
          <p:nvPr/>
        </p:nvSpPr>
        <p:spPr>
          <a:xfrm>
            <a:off x="2485749" y="5070684"/>
            <a:ext cx="7022236" cy="8684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17207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F2959C-B239-46EF-BE05-6E961596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4722" t="5694" r="5695" b="3889"/>
          <a:stretch/>
        </p:blipFill>
        <p:spPr>
          <a:xfrm>
            <a:off x="8245141" y="819218"/>
            <a:ext cx="3255993" cy="171944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2928299-4276-43F9-B259-B953DDF1D32B}"/>
              </a:ext>
            </a:extLst>
          </p:cNvPr>
          <p:cNvSpPr txBox="1"/>
          <p:nvPr/>
        </p:nvSpPr>
        <p:spPr>
          <a:xfrm>
            <a:off x="8122145" y="1678941"/>
            <a:ext cx="31514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dirty="0" smtClean="0"/>
              <a:t>تقويم الختامي:</a:t>
            </a:r>
            <a:endParaRPr lang="ar-OM" sz="48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661736"/>
            <a:ext cx="7255871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6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7DE8BC2-CBA7-46E8-BBE1-F3643CD1E45B}"/>
              </a:ext>
            </a:extLst>
          </p:cNvPr>
          <p:cNvSpPr/>
          <p:nvPr/>
        </p:nvSpPr>
        <p:spPr>
          <a:xfrm>
            <a:off x="7144377" y="723481"/>
            <a:ext cx="3780015" cy="19393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5400" dirty="0">
                <a:solidFill>
                  <a:schemeClr val="tx1"/>
                </a:solidFill>
              </a:rPr>
              <a:t>الواجب المنزلي </a:t>
            </a:r>
          </a:p>
        </p:txBody>
      </p:sp>
      <p:pic>
        <p:nvPicPr>
          <p:cNvPr id="11" name="صورة 10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0779B232-F0B5-4CFE-B608-87491A42A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521443" y="2822713"/>
            <a:ext cx="2959100" cy="3398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66A9862-C813-4E2C-B646-01B93C9706B9}"/>
              </a:ext>
            </a:extLst>
          </p:cNvPr>
          <p:cNvSpPr/>
          <p:nvPr/>
        </p:nvSpPr>
        <p:spPr>
          <a:xfrm>
            <a:off x="1267609" y="1642369"/>
            <a:ext cx="5710240" cy="4233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OM" sz="4800" dirty="0">
              <a:solidFill>
                <a:schemeClr val="tx1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OM" sz="6600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التمارين </a:t>
            </a:r>
            <a:r>
              <a:rPr lang="ar-OM" sz="6600" dirty="0" smtClean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7،6</a:t>
            </a:r>
            <a:r>
              <a:rPr lang="ku-Arab-IQ" sz="6600" dirty="0" smtClean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،</a:t>
            </a:r>
            <a:r>
              <a:rPr lang="ar-OM" sz="6600" dirty="0" smtClean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OM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OM" sz="6600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كتاب التلميذ ص</a:t>
            </a:r>
            <a:r>
              <a:rPr lang="ku-Arab-IQ" sz="6600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٢٢</a:t>
            </a:r>
            <a:endParaRPr lang="ar-OM" sz="6600" dirty="0">
              <a:solidFill>
                <a:schemeClr val="tx1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OM" sz="4400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OM" sz="4400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OM" sz="4400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240064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0729E-FB4F-4E2E-97FE-42A8DB9AF53D}"/>
              </a:ext>
            </a:extLst>
          </p:cNvPr>
          <p:cNvSpPr txBox="1"/>
          <p:nvPr/>
        </p:nvSpPr>
        <p:spPr>
          <a:xfrm>
            <a:off x="4232635" y="1885361"/>
            <a:ext cx="4232635" cy="239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2334784-8CE5-4270-8857-F7C90B8C4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9" y="472273"/>
            <a:ext cx="11083332" cy="56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4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7829AA8-F1CE-4A12-B20D-5F3AF0F40A19}"/>
              </a:ext>
            </a:extLst>
          </p:cNvPr>
          <p:cNvSpPr txBox="1"/>
          <p:nvPr/>
        </p:nvSpPr>
        <p:spPr>
          <a:xfrm>
            <a:off x="1508094" y="2751868"/>
            <a:ext cx="9878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 rtl="0">
              <a:defRPr/>
            </a:pPr>
            <a:r>
              <a:rPr lang="ar-OM" sz="5400" dirty="0">
                <a:solidFill>
                  <a:prstClr val="black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* </a:t>
            </a:r>
            <a:r>
              <a:rPr lang="ar-OM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أعد تصاعديا وتنازليا بالإثنينات حتى </a:t>
            </a:r>
            <a:r>
              <a:rPr lang="ku-Arab-IQ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٥٠ </a:t>
            </a:r>
            <a:r>
              <a:rPr lang="ar-OM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الأقل</a:t>
            </a:r>
            <a:r>
              <a:rPr lang="ar-OM" sz="5400" dirty="0">
                <a:solidFill>
                  <a:prstClr val="black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0E35AF4-5151-476C-8A90-0D81AF05C082}"/>
              </a:ext>
            </a:extLst>
          </p:cNvPr>
          <p:cNvSpPr txBox="1"/>
          <p:nvPr/>
        </p:nvSpPr>
        <p:spPr>
          <a:xfrm>
            <a:off x="1471473" y="3644467"/>
            <a:ext cx="9951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 rtl="0">
              <a:defRPr/>
            </a:pPr>
            <a:r>
              <a:rPr lang="ar-OM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أن أعد تصاعديا وتنازليا بالثلاثات حتى </a:t>
            </a:r>
            <a:r>
              <a:rPr lang="ku-Arab-IQ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٥٠</a:t>
            </a:r>
            <a:r>
              <a:rPr lang="ar-OM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الأقل </a:t>
            </a:r>
            <a:r>
              <a:rPr lang="ar-OM" sz="5400" dirty="0">
                <a:solidFill>
                  <a:prstClr val="black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9B0B652-C600-4955-837F-406D78CD26B8}"/>
              </a:ext>
            </a:extLst>
          </p:cNvPr>
          <p:cNvSpPr txBox="1"/>
          <p:nvPr/>
        </p:nvSpPr>
        <p:spPr>
          <a:xfrm>
            <a:off x="1633492" y="4367114"/>
            <a:ext cx="848661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457200" rtl="0"/>
            <a:r>
              <a:rPr lang="ar-OM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أن أعد تصاعديا وتنازليا بالاربعات حتى </a:t>
            </a:r>
            <a:r>
              <a:rPr lang="ku-Arab-IQ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٥٠</a:t>
            </a:r>
            <a:r>
              <a:rPr lang="ar-OM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الأقل </a:t>
            </a:r>
            <a:r>
              <a:rPr lang="ar-OM" sz="5400" dirty="0">
                <a:solidFill>
                  <a:prstClr val="black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909E601-16C7-4DC8-B2C7-5AC75B067B41}"/>
              </a:ext>
            </a:extLst>
          </p:cNvPr>
          <p:cNvSpPr txBox="1"/>
          <p:nvPr/>
        </p:nvSpPr>
        <p:spPr>
          <a:xfrm>
            <a:off x="1471473" y="5135006"/>
            <a:ext cx="104319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457200" rtl="0"/>
            <a:r>
              <a:rPr lang="ar-OM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* أن أعد تصاعديا وتنازليا بالخمسات حتى </a:t>
            </a:r>
            <a:r>
              <a:rPr lang="ku-Arab-IQ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٥٠ </a:t>
            </a:r>
            <a:r>
              <a:rPr lang="ar-OM" sz="54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الأقل .</a:t>
            </a:r>
          </a:p>
        </p:txBody>
      </p:sp>
      <p:pic>
        <p:nvPicPr>
          <p:cNvPr id="8" name="صورة 7" descr="صورة تحتوي على نص,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2FD83F8D-9AD6-4CCE-9DB6-F29A9A6CDF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8951" t="5185" r="6128" b="6072"/>
          <a:stretch/>
        </p:blipFill>
        <p:spPr>
          <a:xfrm>
            <a:off x="8069802" y="559293"/>
            <a:ext cx="3622090" cy="2192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سهم: لأسفل 9">
            <a:extLst>
              <a:ext uri="{FF2B5EF4-FFF2-40B4-BE49-F238E27FC236}">
                <a16:creationId xmlns:a16="http://schemas.microsoft.com/office/drawing/2014/main" id="{CED8E31B-354C-4189-86AF-4C1D717B4A1A}"/>
              </a:ext>
            </a:extLst>
          </p:cNvPr>
          <p:cNvSpPr/>
          <p:nvPr/>
        </p:nvSpPr>
        <p:spPr>
          <a:xfrm>
            <a:off x="6702641" y="1655580"/>
            <a:ext cx="1061989" cy="109628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BD72B76-7733-425D-9102-A42F07D01B03}"/>
              </a:ext>
            </a:extLst>
          </p:cNvPr>
          <p:cNvSpPr/>
          <p:nvPr/>
        </p:nvSpPr>
        <p:spPr>
          <a:xfrm>
            <a:off x="1349406" y="1367161"/>
            <a:ext cx="4139954" cy="12162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عبارة أستطيع:</a:t>
            </a:r>
          </a:p>
          <a:p>
            <a:pPr algn="ctr"/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14679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5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97F05EE-2EB0-47B5-B821-A04DEF5D0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015885" y="443120"/>
            <a:ext cx="6977848" cy="597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A237EDB-44D3-4FC8-B108-8E2895700E56}"/>
              </a:ext>
            </a:extLst>
          </p:cNvPr>
          <p:cNvSpPr txBox="1"/>
          <p:nvPr/>
        </p:nvSpPr>
        <p:spPr>
          <a:xfrm>
            <a:off x="4811700" y="-821099"/>
            <a:ext cx="5433134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ar-OM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OM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قابلية القسمة : </a:t>
            </a:r>
            <a:r>
              <a:rPr lang="ar-OM" sz="5400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هو العدد الذي لا   يكون له باق بعد القسمة.</a:t>
            </a:r>
          </a:p>
        </p:txBody>
      </p:sp>
      <p:sp>
        <p:nvSpPr>
          <p:cNvPr id="9" name="سهم: منحني لليمين 8">
            <a:extLst>
              <a:ext uri="{FF2B5EF4-FFF2-40B4-BE49-F238E27FC236}">
                <a16:creationId xmlns:a16="http://schemas.microsoft.com/office/drawing/2014/main" id="{3D04B02A-844C-4A70-9812-2F07DC3B0802}"/>
              </a:ext>
            </a:extLst>
          </p:cNvPr>
          <p:cNvSpPr/>
          <p:nvPr/>
        </p:nvSpPr>
        <p:spPr>
          <a:xfrm>
            <a:off x="1651246" y="3351322"/>
            <a:ext cx="2885243" cy="1669002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C7B72BA-151F-41EB-83A4-301FE7F0DD2C}"/>
              </a:ext>
            </a:extLst>
          </p:cNvPr>
          <p:cNvSpPr/>
          <p:nvPr/>
        </p:nvSpPr>
        <p:spPr>
          <a:xfrm>
            <a:off x="852260" y="1145218"/>
            <a:ext cx="3959440" cy="17577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91DF3E6-F8F7-4362-B9DF-15960C5FEF3D}"/>
              </a:ext>
            </a:extLst>
          </p:cNvPr>
          <p:cNvSpPr/>
          <p:nvPr/>
        </p:nvSpPr>
        <p:spPr>
          <a:xfrm>
            <a:off x="1048034" y="1431498"/>
            <a:ext cx="348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مفرد</a:t>
            </a:r>
            <a:r>
              <a:rPr lang="ar-SA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</a:t>
            </a:r>
            <a:r>
              <a:rPr lang="ar-OM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ت التعلم :</a:t>
            </a:r>
            <a:endParaRPr lang="ar-SA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FF2968B-2955-4648-A27C-899C0295B5EC}"/>
              </a:ext>
            </a:extLst>
          </p:cNvPr>
          <p:cNvSpPr txBox="1"/>
          <p:nvPr/>
        </p:nvSpPr>
        <p:spPr>
          <a:xfrm>
            <a:off x="4811700" y="3335680"/>
            <a:ext cx="541537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/>
              <a:t>الأنماط :</a:t>
            </a:r>
            <a:r>
              <a:rPr lang="ar-OM" sz="4000" dirty="0">
                <a:solidFill>
                  <a:srgbClr val="0070C0"/>
                </a:solidFill>
              </a:rPr>
              <a:t>هي أساس تكرار قيمه ، إما بالشكل أو بالأرقام.</a:t>
            </a:r>
          </a:p>
        </p:txBody>
      </p:sp>
    </p:spTree>
    <p:extLst>
      <p:ext uri="{BB962C8B-B14F-4D97-AF65-F5344CB8AC3E}">
        <p14:creationId xmlns:p14="http://schemas.microsoft.com/office/powerpoint/2010/main" val="177440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5789319-EEAD-417C-9F10-294EF89B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156" y="630213"/>
            <a:ext cx="3032369" cy="890941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2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FF57F8-AAE7-42FA-A1C1-C323132A5300}"/>
              </a:ext>
            </a:extLst>
          </p:cNvPr>
          <p:cNvSpPr/>
          <p:nvPr/>
        </p:nvSpPr>
        <p:spPr>
          <a:xfrm>
            <a:off x="6961468" y="1784412"/>
            <a:ext cx="4376057" cy="4264353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1283673-E809-4DCB-9065-6B699F214CCC}"/>
              </a:ext>
            </a:extLst>
          </p:cNvPr>
          <p:cNvSpPr txBox="1"/>
          <p:nvPr/>
        </p:nvSpPr>
        <p:spPr>
          <a:xfrm>
            <a:off x="7229256" y="2047670"/>
            <a:ext cx="3840480" cy="40010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من خلال دراستك لمثلث الحقائق أجب عن الأسئلة التالية :</a:t>
            </a:r>
          </a:p>
          <a:p>
            <a:r>
              <a:rPr lang="ar-OM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1- ما العدد الذي يمثله كل من :</a:t>
            </a:r>
          </a:p>
          <a:p>
            <a:endParaRPr lang="ar-OM" sz="20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r>
              <a:rPr lang="ar-OM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        = ......</a:t>
            </a:r>
          </a:p>
          <a:p>
            <a:endParaRPr lang="ar-OM" sz="20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r>
              <a:rPr lang="ar-OM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        =.</a:t>
            </a:r>
            <a:r>
              <a:rPr lang="ar-OM" sz="14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.......</a:t>
            </a:r>
          </a:p>
          <a:p>
            <a:endParaRPr lang="ar-OM" sz="20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r>
              <a:rPr lang="ar-OM" sz="2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2- أكتب حقيقة القسمة التي يمثلها مثلث الحقائق </a:t>
            </a:r>
            <a:r>
              <a:rPr lang="ar-OM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الموضح :</a:t>
            </a:r>
          </a:p>
          <a:p>
            <a:endParaRPr lang="ar-OM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ar-OM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endParaRPr lang="ar-OM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FF702E6-B9F9-49A6-A061-205564F20AD9}"/>
              </a:ext>
            </a:extLst>
          </p:cNvPr>
          <p:cNvSpPr/>
          <p:nvPr/>
        </p:nvSpPr>
        <p:spPr>
          <a:xfrm>
            <a:off x="8305156" y="5212081"/>
            <a:ext cx="2392436" cy="6878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BBD1519-FB7A-495A-B628-F1B53EF2B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75" y="2624493"/>
            <a:ext cx="4858933" cy="301168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7BFDCA-9B8B-4236-8748-6823331D5401}"/>
              </a:ext>
            </a:extLst>
          </p:cNvPr>
          <p:cNvSpPr txBox="1"/>
          <p:nvPr/>
        </p:nvSpPr>
        <p:spPr>
          <a:xfrm>
            <a:off x="3048810" y="3411244"/>
            <a:ext cx="4702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×</a:t>
            </a:r>
          </a:p>
          <a:p>
            <a:r>
              <a:rPr lang="ar-OM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÷</a:t>
            </a:r>
            <a:endParaRPr lang="ar-OM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F8A3084-8AA6-4F91-8655-E653BFF99CA8}"/>
              </a:ext>
            </a:extLst>
          </p:cNvPr>
          <p:cNvSpPr/>
          <p:nvPr/>
        </p:nvSpPr>
        <p:spPr>
          <a:xfrm>
            <a:off x="653143" y="418012"/>
            <a:ext cx="4493623" cy="1149532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مثلث الحقائق لحقيقة الضرب </a:t>
            </a:r>
            <a:r>
              <a:rPr kumimoji="0" lang="ku-Arab-IQ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٥</a:t>
            </a:r>
            <a:r>
              <a:rPr kumimoji="0" lang="ar-OM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  <a:r>
              <a:rPr kumimoji="0" lang="ku-Arab-IQ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٣</a:t>
            </a:r>
            <a:r>
              <a:rPr kumimoji="0" lang="ar-OM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ku-Arab-IQ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١٥</a:t>
            </a:r>
            <a:endParaRPr kumimoji="0" lang="ar-OM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8F79B40D-E451-4AB6-980A-1A2E45C9658E}"/>
              </a:ext>
            </a:extLst>
          </p:cNvPr>
          <p:cNvSpPr/>
          <p:nvPr/>
        </p:nvSpPr>
        <p:spPr>
          <a:xfrm>
            <a:off x="10528917" y="3346882"/>
            <a:ext cx="266330" cy="248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5782A58-9019-4B5B-989F-2624798D0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229" y="5212081"/>
            <a:ext cx="286537" cy="268247"/>
          </a:xfrm>
          <a:prstGeom prst="rect">
            <a:avLst/>
          </a:prstGeom>
        </p:spPr>
      </p:pic>
      <p:sp>
        <p:nvSpPr>
          <p:cNvPr id="17" name="نجمة: 5 نقاط 16">
            <a:extLst>
              <a:ext uri="{FF2B5EF4-FFF2-40B4-BE49-F238E27FC236}">
                <a16:creationId xmlns:a16="http://schemas.microsoft.com/office/drawing/2014/main" id="{3C718536-593D-4638-97A0-C777D5BED7D7}"/>
              </a:ext>
            </a:extLst>
          </p:cNvPr>
          <p:cNvSpPr/>
          <p:nvPr/>
        </p:nvSpPr>
        <p:spPr>
          <a:xfrm>
            <a:off x="10697592" y="4065973"/>
            <a:ext cx="266330" cy="24857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3BD9BAD-C2C9-4733-809F-595EF907F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286" y="2862407"/>
            <a:ext cx="335309" cy="310923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E33F5B9-55E7-4E5E-8DEA-7E69F942C9D9}"/>
              </a:ext>
            </a:extLst>
          </p:cNvPr>
          <p:cNvSpPr txBox="1"/>
          <p:nvPr/>
        </p:nvSpPr>
        <p:spPr>
          <a:xfrm>
            <a:off x="1358283" y="4989847"/>
            <a:ext cx="4527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dirty="0"/>
              <a:t>٣</a:t>
            </a:r>
            <a:endParaRPr lang="ar-OM" sz="3600" dirty="0"/>
          </a:p>
        </p:txBody>
      </p:sp>
    </p:spTree>
    <p:extLst>
      <p:ext uri="{BB962C8B-B14F-4D97-AF65-F5344CB8AC3E}">
        <p14:creationId xmlns:p14="http://schemas.microsoft.com/office/powerpoint/2010/main" val="31111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9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5AD7B06D-4F33-46F7-B2B0-3DE76276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7" y="959668"/>
            <a:ext cx="6495915" cy="1694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51E276A-4579-47D0-B5BF-5F9CBD488370}"/>
              </a:ext>
            </a:extLst>
          </p:cNvPr>
          <p:cNvSpPr txBox="1"/>
          <p:nvPr/>
        </p:nvSpPr>
        <p:spPr>
          <a:xfrm>
            <a:off x="781235" y="1226910"/>
            <a:ext cx="571500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dirty="0"/>
              <a:t>‌</a:t>
            </a:r>
            <a:r>
              <a:rPr lang="ar-OM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أكمل النمط يا عبقري :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FAC5DB4-40DA-4172-B5D5-A7EB91214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1" y="441200"/>
            <a:ext cx="3912022" cy="2378919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6FB4E96D-2484-448C-BD35-3FAB66AF0E7D}"/>
              </a:ext>
            </a:extLst>
          </p:cNvPr>
          <p:cNvSpPr/>
          <p:nvPr/>
        </p:nvSpPr>
        <p:spPr>
          <a:xfrm>
            <a:off x="8281432" y="949911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التمهيد :</a:t>
            </a:r>
            <a:endParaRPr lang="ar-SA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95D8B8F-B7F8-4E0C-BAAC-25820738AD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912"/>
          <a:stretch/>
        </p:blipFill>
        <p:spPr>
          <a:xfrm>
            <a:off x="921914" y="3870664"/>
            <a:ext cx="10591059" cy="2238752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AAD07A1-75B5-494C-9ABA-35B66B3805F4}"/>
              </a:ext>
            </a:extLst>
          </p:cNvPr>
          <p:cNvSpPr txBox="1"/>
          <p:nvPr/>
        </p:nvSpPr>
        <p:spPr>
          <a:xfrm>
            <a:off x="9942990" y="3870664"/>
            <a:ext cx="10830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6000" dirty="0"/>
              <a:t>٠</a:t>
            </a:r>
            <a:endParaRPr lang="ar-OM" sz="6000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F59FFF9-B9C0-444C-9610-2A029C5B13C5}"/>
              </a:ext>
            </a:extLst>
          </p:cNvPr>
          <p:cNvSpPr txBox="1"/>
          <p:nvPr/>
        </p:nvSpPr>
        <p:spPr>
          <a:xfrm>
            <a:off x="7820545" y="3962997"/>
            <a:ext cx="91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5400" dirty="0"/>
              <a:t>٥</a:t>
            </a:r>
            <a:endParaRPr lang="ar-OM" sz="5400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A8A5EE5-B189-44C8-96E7-28AE7732FC20}"/>
              </a:ext>
            </a:extLst>
          </p:cNvPr>
          <p:cNvSpPr txBox="1"/>
          <p:nvPr/>
        </p:nvSpPr>
        <p:spPr>
          <a:xfrm>
            <a:off x="2396972" y="3012590"/>
            <a:ext cx="87267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000" dirty="0">
                <a:solidFill>
                  <a:srgbClr val="0070C0"/>
                </a:solidFill>
              </a:rPr>
              <a:t>هيا نعد تصاعديا </a:t>
            </a:r>
            <a:r>
              <a:rPr lang="ar-OM" sz="4000" dirty="0" smtClean="0">
                <a:solidFill>
                  <a:srgbClr val="0070C0"/>
                </a:solidFill>
              </a:rPr>
              <a:t>خمسات و </a:t>
            </a:r>
            <a:r>
              <a:rPr lang="ar-OM" sz="4000" dirty="0" err="1" smtClean="0">
                <a:solidFill>
                  <a:srgbClr val="0070C0"/>
                </a:solidFill>
              </a:rPr>
              <a:t>اثنينات</a:t>
            </a:r>
            <a:r>
              <a:rPr lang="ar-OM" sz="4000" dirty="0" smtClean="0">
                <a:solidFill>
                  <a:srgbClr val="0070C0"/>
                </a:solidFill>
              </a:rPr>
              <a:t> </a:t>
            </a:r>
            <a:r>
              <a:rPr lang="ar-OM" sz="4000" dirty="0">
                <a:solidFill>
                  <a:srgbClr val="0070C0"/>
                </a:solidFill>
              </a:rPr>
              <a:t>بدأ من الصفر .</a:t>
            </a:r>
          </a:p>
        </p:txBody>
      </p:sp>
    </p:spTree>
    <p:extLst>
      <p:ext uri="{BB962C8B-B14F-4D97-AF65-F5344CB8AC3E}">
        <p14:creationId xmlns:p14="http://schemas.microsoft.com/office/powerpoint/2010/main" val="29602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7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F475DD88-40E1-4E83-8949-37173708B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8337" r="8242"/>
          <a:stretch/>
        </p:blipFill>
        <p:spPr>
          <a:xfrm>
            <a:off x="2792510" y="1434808"/>
            <a:ext cx="6783751" cy="438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A5C04047-8DE1-479A-8417-587FF5B00083}"/>
              </a:ext>
            </a:extLst>
          </p:cNvPr>
          <p:cNvSpPr/>
          <p:nvPr/>
        </p:nvSpPr>
        <p:spPr>
          <a:xfrm>
            <a:off x="3986074" y="2020373"/>
            <a:ext cx="42435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هل يمكن أن نعد خمسات بداية من العدد </a:t>
            </a:r>
            <a:r>
              <a:rPr lang="ku-Arab-IQ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٣؟؟؟</a:t>
            </a:r>
          </a:p>
          <a:p>
            <a:pPr algn="ctr"/>
            <a:r>
              <a:rPr lang="ar-OM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اكتشف النمط؟؟</a:t>
            </a:r>
          </a:p>
        </p:txBody>
      </p:sp>
      <p:sp>
        <p:nvSpPr>
          <p:cNvPr id="18" name="وسيلة الشرح: سهم لليسار 17">
            <a:extLst>
              <a:ext uri="{FF2B5EF4-FFF2-40B4-BE49-F238E27FC236}">
                <a16:creationId xmlns:a16="http://schemas.microsoft.com/office/drawing/2014/main" id="{3CBE4A21-27F3-4BF4-80DC-412577597AFE}"/>
              </a:ext>
            </a:extLst>
          </p:cNvPr>
          <p:cNvSpPr/>
          <p:nvPr/>
        </p:nvSpPr>
        <p:spPr>
          <a:xfrm rot="16200000">
            <a:off x="9078452" y="-189837"/>
            <a:ext cx="1347338" cy="3045041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69F6296-6269-4E22-84CE-4A433D747D70}"/>
              </a:ext>
            </a:extLst>
          </p:cNvPr>
          <p:cNvSpPr txBox="1"/>
          <p:nvPr/>
        </p:nvSpPr>
        <p:spPr>
          <a:xfrm>
            <a:off x="7714880" y="644994"/>
            <a:ext cx="34445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dirty="0"/>
              <a:t>سير الدرس :</a:t>
            </a:r>
          </a:p>
        </p:txBody>
      </p:sp>
    </p:spTree>
    <p:extLst>
      <p:ext uri="{BB962C8B-B14F-4D97-AF65-F5344CB8AC3E}">
        <p14:creationId xmlns:p14="http://schemas.microsoft.com/office/powerpoint/2010/main" val="325789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963E6A9-E807-4EAE-9B53-1F9896A69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4906" t="3256"/>
          <a:stretch/>
        </p:blipFill>
        <p:spPr>
          <a:xfrm>
            <a:off x="799005" y="1028437"/>
            <a:ext cx="2928896" cy="4891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 descr="صورة تحتوي على نص, نسيج&#10;&#10;تم إنشاء الوصف تلقائياً">
            <a:extLst>
              <a:ext uri="{FF2B5EF4-FFF2-40B4-BE49-F238E27FC236}">
                <a16:creationId xmlns:a16="http://schemas.microsoft.com/office/drawing/2014/main" id="{85E7DDE4-A629-460A-98FA-2E70E5FF97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7081" t="3256"/>
          <a:stretch/>
        </p:blipFill>
        <p:spPr>
          <a:xfrm>
            <a:off x="8497993" y="870496"/>
            <a:ext cx="2883622" cy="4891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C9DC66B-57D2-4B17-B297-41C97474C7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64058" t="4728" r="4438" b="11395"/>
          <a:stretch/>
        </p:blipFill>
        <p:spPr>
          <a:xfrm>
            <a:off x="4074850" y="748145"/>
            <a:ext cx="4076194" cy="378382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A85580C-4858-4A41-97C7-1A187369A94D}"/>
              </a:ext>
            </a:extLst>
          </p:cNvPr>
          <p:cNvSpPr txBox="1"/>
          <p:nvPr/>
        </p:nvSpPr>
        <p:spPr>
          <a:xfrm>
            <a:off x="4074850" y="2957952"/>
            <a:ext cx="3949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هيا يا عبقري استخرج زوج من الحقائق المتساوية المشتركة بين جدول العدد </a:t>
            </a:r>
            <a:r>
              <a:rPr kumimoji="0" lang="ku-Arab-IQ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</a:rPr>
              <a:t>٣</a:t>
            </a:r>
            <a:r>
              <a:rPr kumimoji="0" lang="ar-OM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وجدول العدد</a:t>
            </a:r>
            <a:r>
              <a:rPr kumimoji="0" lang="ku-Arab-IQ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٤</a:t>
            </a:r>
            <a:endParaRPr kumimoji="0" lang="ar-OM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6BB06B27-0CD8-4480-933A-88B3C2A2AE70}"/>
              </a:ext>
            </a:extLst>
          </p:cNvPr>
          <p:cNvSpPr/>
          <p:nvPr/>
        </p:nvSpPr>
        <p:spPr>
          <a:xfrm>
            <a:off x="3854252" y="4769729"/>
            <a:ext cx="4369156" cy="10724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784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9497" y="597727"/>
            <a:ext cx="5684339" cy="575240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040880" y="1338348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5594463" y="1338348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139736" y="1338348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531332" y="1787236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6084915" y="1787236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8021784" y="223612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4621874" y="1798319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6562898" y="224720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5101934" y="2258290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3638893" y="223612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7053350" y="271826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5594463" y="272934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4131422" y="272934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7531332" y="318932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6084916" y="3189315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4609404" y="318654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8030098" y="3635432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 21"/>
          <p:cNvSpPr/>
          <p:nvPr/>
        </p:nvSpPr>
        <p:spPr>
          <a:xfrm>
            <a:off x="6575367" y="3635432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22"/>
          <p:cNvSpPr/>
          <p:nvPr/>
        </p:nvSpPr>
        <p:spPr>
          <a:xfrm>
            <a:off x="5116482" y="3649286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23"/>
          <p:cNvSpPr/>
          <p:nvPr/>
        </p:nvSpPr>
        <p:spPr>
          <a:xfrm>
            <a:off x="3657597" y="3649286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ستطيل 24"/>
          <p:cNvSpPr/>
          <p:nvPr/>
        </p:nvSpPr>
        <p:spPr>
          <a:xfrm>
            <a:off x="7053350" y="4084320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5606934" y="409817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118952" y="409817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7543802" y="455259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097387" y="455537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4630188" y="455181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مستطيل 30"/>
          <p:cNvSpPr/>
          <p:nvPr/>
        </p:nvSpPr>
        <p:spPr>
          <a:xfrm>
            <a:off x="8021784" y="5015351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6575367" y="502365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5099856" y="5023657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مستطيل 33"/>
          <p:cNvSpPr/>
          <p:nvPr/>
        </p:nvSpPr>
        <p:spPr>
          <a:xfrm>
            <a:off x="3638892" y="5015351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ستطيل 34"/>
          <p:cNvSpPr/>
          <p:nvPr/>
        </p:nvSpPr>
        <p:spPr>
          <a:xfrm>
            <a:off x="7065819" y="5475294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مستطيل 35"/>
          <p:cNvSpPr/>
          <p:nvPr/>
        </p:nvSpPr>
        <p:spPr>
          <a:xfrm>
            <a:off x="5592385" y="5472545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ستطيل 36"/>
          <p:cNvSpPr/>
          <p:nvPr/>
        </p:nvSpPr>
        <p:spPr>
          <a:xfrm>
            <a:off x="4116874" y="5472545"/>
            <a:ext cx="490452" cy="4488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مستطيل 37"/>
          <p:cNvSpPr/>
          <p:nvPr/>
        </p:nvSpPr>
        <p:spPr>
          <a:xfrm>
            <a:off x="8990218" y="728408"/>
            <a:ext cx="25851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OM" sz="5400" b="1" cap="none" spc="0" dirty="0" smtClean="0">
                <a:ln/>
                <a:solidFill>
                  <a:schemeClr val="accent4"/>
                </a:solidFill>
                <a:effectLst/>
              </a:rPr>
              <a:t>مضاعفات العدد 3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692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9497" y="597727"/>
            <a:ext cx="5684339" cy="575240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558739" y="1349431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630188" y="1336962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531332" y="1795549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598621" y="1795549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3640968" y="1798319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6562898" y="2255520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4621874" y="2273527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7527178" y="2721029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5594463" y="2729344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3638892" y="2715496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6567055" y="3172694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4609404" y="3186544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7537566" y="3635432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22"/>
          <p:cNvSpPr/>
          <p:nvPr/>
        </p:nvSpPr>
        <p:spPr>
          <a:xfrm>
            <a:off x="5606934" y="3643745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23"/>
          <p:cNvSpPr/>
          <p:nvPr/>
        </p:nvSpPr>
        <p:spPr>
          <a:xfrm>
            <a:off x="3657597" y="3649286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ستطيل 24"/>
          <p:cNvSpPr/>
          <p:nvPr/>
        </p:nvSpPr>
        <p:spPr>
          <a:xfrm>
            <a:off x="6579525" y="4117568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634344" y="4099561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7543802" y="4552597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5590310" y="4558131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3640976" y="4558131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6575367" y="5023657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4626031" y="5019500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ستطيل 34"/>
          <p:cNvSpPr/>
          <p:nvPr/>
        </p:nvSpPr>
        <p:spPr>
          <a:xfrm>
            <a:off x="7541719" y="5475914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مستطيل 35"/>
          <p:cNvSpPr/>
          <p:nvPr/>
        </p:nvSpPr>
        <p:spPr>
          <a:xfrm>
            <a:off x="5592385" y="5480858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ستطيل 36"/>
          <p:cNvSpPr/>
          <p:nvPr/>
        </p:nvSpPr>
        <p:spPr>
          <a:xfrm>
            <a:off x="3638890" y="5475914"/>
            <a:ext cx="490452" cy="4488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مستطيل 37"/>
          <p:cNvSpPr/>
          <p:nvPr/>
        </p:nvSpPr>
        <p:spPr>
          <a:xfrm>
            <a:off x="8990218" y="728408"/>
            <a:ext cx="25851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OM" sz="54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مضاعفات العدد 4</a:t>
            </a:r>
            <a:endParaRPr lang="ar-SA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4642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5657027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5585364C0504D9F9BA8A1E429C582" ma:contentTypeVersion="13" ma:contentTypeDescription="Create a new document." ma:contentTypeScope="" ma:versionID="0c6b4fc02f98bae798a5a83d9d503943">
  <xsd:schema xmlns:xsd="http://www.w3.org/2001/XMLSchema" xmlns:xs="http://www.w3.org/2001/XMLSchema" xmlns:p="http://schemas.microsoft.com/office/2006/metadata/properties" xmlns:ns3="a8b85810-9fbd-4a07-b0d6-4b34658d7323" xmlns:ns4="0aadf1c7-c8fa-442f-8e6d-8d83bd93d4bc" targetNamespace="http://schemas.microsoft.com/office/2006/metadata/properties" ma:root="true" ma:fieldsID="8ffc4cf0dcb047422757ea748048d160" ns3:_="" ns4:_="">
    <xsd:import namespace="a8b85810-9fbd-4a07-b0d6-4b34658d7323"/>
    <xsd:import namespace="0aadf1c7-c8fa-442f-8e6d-8d83bd93d4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85810-9fbd-4a07-b0d6-4b34658d7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df1c7-c8fa-442f-8e6d-8d83bd93d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5AAB04-E508-4842-9D9D-C2A8586E8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635F3E-C421-4BBE-BEF8-9DC5FB43220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8b85810-9fbd-4a07-b0d6-4b34658d7323"/>
    <ds:schemaRef ds:uri="0aadf1c7-c8fa-442f-8e6d-8d83bd93d4b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E96C4F-8EC6-4E85-8AA3-B1C068146F33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228</Words>
  <Application>Microsoft Office PowerPoint</Application>
  <PresentationFormat>شاشة عريضة</PresentationFormat>
  <Paragraphs>54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Aldhabi</vt:lpstr>
      <vt:lpstr>Arabic Typesetting</vt:lpstr>
      <vt:lpstr>Arial</vt:lpstr>
      <vt:lpstr>Calibri</vt:lpstr>
      <vt:lpstr>Garamond</vt:lpstr>
      <vt:lpstr>Times New Roman</vt:lpstr>
      <vt:lpstr>عضوي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huda.a02@moe.om</dc:creator>
  <cp:lastModifiedBy>Windows 10 Pro</cp:lastModifiedBy>
  <cp:revision>48</cp:revision>
  <dcterms:created xsi:type="dcterms:W3CDTF">2021-01-16T09:14:48Z</dcterms:created>
  <dcterms:modified xsi:type="dcterms:W3CDTF">2022-10-22T11:16:52Z</dcterms:modified>
</cp:coreProperties>
</file>