
<file path=[Content_Types].xml><?xml version="1.0" encoding="utf-8"?>
<Types xmlns="http://schemas.openxmlformats.org/package/2006/content-types">
  <Default Extension="png" ContentType="image/png"/>
  <Default Extension="mp3" ContentType="audio/mpe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25" r:id="rId2"/>
  </p:sldMasterIdLst>
  <p:notesMasterIdLst>
    <p:notesMasterId r:id="rId30"/>
  </p:notesMasterIdLst>
  <p:sldIdLst>
    <p:sldId id="257" r:id="rId3"/>
    <p:sldId id="275" r:id="rId4"/>
    <p:sldId id="274" r:id="rId5"/>
    <p:sldId id="262" r:id="rId6"/>
    <p:sldId id="263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280" r:id="rId29"/>
  </p:sldIdLst>
  <p:sldSz cx="12192000" cy="6858000"/>
  <p:notesSz cx="6858000" cy="9144000"/>
  <p:defaultTextStyle>
    <a:defPPr>
      <a:defRPr lang="ar-OM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EF8FB7-A9A8-490E-BD4A-682327E2B038}" v="74" dt="2021-03-16T05:54:13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2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OM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85F6AEF-B6E3-4066-8268-230F030ECE4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OM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OM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3DF7C61-5A70-4418-835B-7FA545A5413D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128778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عنصر نائب لصورة الشريحة 1">
            <a:extLst>
              <a:ext uri="{FF2B5EF4-FFF2-40B4-BE49-F238E27FC236}">
                <a16:creationId xmlns:a16="http://schemas.microsoft.com/office/drawing/2014/main" id="{68770B56-70C6-42BD-B456-3E0253F490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عنصر نائب للملاحظات 2">
            <a:extLst>
              <a:ext uri="{FF2B5EF4-FFF2-40B4-BE49-F238E27FC236}">
                <a16:creationId xmlns:a16="http://schemas.microsoft.com/office/drawing/2014/main" id="{EA972959-C34D-45FC-938C-CCF1B3F1E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OM" altLang="ar-OM">
              <a:cs typeface="Arial" panose="020B0604020202020204" pitchFamily="34" charset="0"/>
            </a:endParaRPr>
          </a:p>
        </p:txBody>
      </p:sp>
      <p:sp>
        <p:nvSpPr>
          <p:cNvPr id="7172" name="عنصر نائب لرقم الشريحة 3">
            <a:extLst>
              <a:ext uri="{FF2B5EF4-FFF2-40B4-BE49-F238E27FC236}">
                <a16:creationId xmlns:a16="http://schemas.microsoft.com/office/drawing/2014/main" id="{68A03B62-F416-410B-A065-76E74A12E1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D77BBCC-285F-474E-8134-EDB06130964F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عنصر نائب لصورة الشريحة 1">
            <a:extLst>
              <a:ext uri="{FF2B5EF4-FFF2-40B4-BE49-F238E27FC236}">
                <a16:creationId xmlns:a16="http://schemas.microsoft.com/office/drawing/2014/main" id="{925ED666-4948-48E9-9A93-95FCFFB310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عنصر نائب للملاحظات 2">
            <a:extLst>
              <a:ext uri="{FF2B5EF4-FFF2-40B4-BE49-F238E27FC236}">
                <a16:creationId xmlns:a16="http://schemas.microsoft.com/office/drawing/2014/main" id="{22975343-2CA0-4EB8-ADC5-8C3BFA6BBF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/>
          </a:p>
        </p:txBody>
      </p:sp>
      <p:sp>
        <p:nvSpPr>
          <p:cNvPr id="18436" name="عنصر نائب لرقم الشريحة 3">
            <a:extLst>
              <a:ext uri="{FF2B5EF4-FFF2-40B4-BE49-F238E27FC236}">
                <a16:creationId xmlns:a16="http://schemas.microsoft.com/office/drawing/2014/main" id="{57F3BAF4-7CB9-4F28-97B9-6B845441F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9C7FC05-8430-4604-86BB-3C2C29439873}" type="slidenum">
              <a:rPr lang="ar-OM" altLang="ar-OM" smtClean="0"/>
              <a:pPr/>
              <a:t>27</a:t>
            </a:fld>
            <a:endParaRPr lang="ar-OM" altLang="ar-OM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62525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791102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4233714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O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538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065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06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392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354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193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414987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02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48150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045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002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94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03734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67046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3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59822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41177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O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53171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ar-O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94451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97E18-BBE6-45C4-AA08-56641BE262C9}" type="datetimeFigureOut">
              <a:rPr lang="ar-OM" smtClean="0"/>
              <a:t>14/08/1442</a:t>
            </a:fld>
            <a:endParaRPr lang="ar-OM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OM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3E3258B-23D3-4A11-B533-8665EC3CBC35}" type="slidenum">
              <a:rPr lang="ar-OM" smtClean="0"/>
              <a:t>‹#›</a:t>
            </a:fld>
            <a:endParaRPr lang="ar-OM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53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eb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ebp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hyperlink" Target="https://www.pngegg.com/ar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s://ict.moe.gov.om/audio/sound/2/English/P2/G2B%20L3.6.mp3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jpg"/><Relationship Id="rId5" Type="http://schemas.openxmlformats.org/officeDocument/2006/relationships/image" Target="../media/image17.jpg"/><Relationship Id="rId4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egg.com/ar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hyperlink" Target="https://youtu.be/vXXiyIGqli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ict.moe.gov.om/audio/sound/2/English/P1/G2A%20L3.3.mp3" TargetMode="External"/><Relationship Id="rId5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hyperlink" Target="https://youtu.be/q4FAhOfcEs8" TargetMode="Externa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ob183680tn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28C808-1827-4E21-BD89-CCFD8E2758BF}"/>
              </a:ext>
            </a:extLst>
          </p:cNvPr>
          <p:cNvSpPr/>
          <p:nvPr/>
        </p:nvSpPr>
        <p:spPr>
          <a:xfrm>
            <a:off x="4748720" y="2295525"/>
            <a:ext cx="2816798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ln w="0"/>
                <a:solidFill>
                  <a:srgbClr val="4362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Unit  : 3  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smtClean="0">
                <a:ln w="0"/>
                <a:solidFill>
                  <a:srgbClr val="4362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Lesson:6-10   </a:t>
            </a:r>
            <a:endParaRPr lang="en-US" sz="3200" dirty="0">
              <a:ln w="0"/>
              <a:solidFill>
                <a:srgbClr val="4362A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9FF0EE-6EA4-4ABB-BC25-3A10FE83FC77}"/>
              </a:ext>
            </a:extLst>
          </p:cNvPr>
          <p:cNvSpPr txBox="1"/>
          <p:nvPr/>
        </p:nvSpPr>
        <p:spPr>
          <a:xfrm>
            <a:off x="4657725" y="1787525"/>
            <a:ext cx="30003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3200" dirty="0">
                <a:ln w="0"/>
                <a:solidFill>
                  <a:srgbClr val="4362A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Grade : 2</a:t>
            </a:r>
            <a:endParaRPr lang="en-OM" sz="3200" dirty="0">
              <a:latin typeface="Comic Sans MS" panose="030F0702030302020204" pitchFamily="66" charset="0"/>
            </a:endParaRPr>
          </a:p>
        </p:txBody>
      </p:sp>
      <p:sp>
        <p:nvSpPr>
          <p:cNvPr id="4100" name="مربع نص 2">
            <a:extLst>
              <a:ext uri="{FF2B5EF4-FFF2-40B4-BE49-F238E27FC236}">
                <a16:creationId xmlns:a16="http://schemas.microsoft.com/office/drawing/2014/main" id="{9D3D78C4-472C-48C5-BCA3-840A259E0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327025"/>
            <a:ext cx="4456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omic Sans MS" panose="030F0702030302020204" pitchFamily="66" charset="0"/>
              </a:rPr>
              <a:t>English For Me</a:t>
            </a:r>
            <a:endParaRPr lang="en-AU" alt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4101" name="مربع نص 6">
            <a:extLst>
              <a:ext uri="{FF2B5EF4-FFF2-40B4-BE49-F238E27FC236}">
                <a16:creationId xmlns:a16="http://schemas.microsoft.com/office/drawing/2014/main" id="{5D1FF876-DB29-430C-BCB8-FEBEBA518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319088"/>
            <a:ext cx="35020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omic Sans MS" panose="030F0702030302020204" pitchFamily="66" charset="0"/>
              </a:rPr>
              <a:t>Sultanate of Oman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omic Sans MS" panose="030F0702030302020204" pitchFamily="66" charset="0"/>
              </a:rPr>
              <a:t>Ministry of Education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AU" altLang="en-US" sz="18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4"/>
          <a:stretch/>
        </p:blipFill>
        <p:spPr>
          <a:xfrm>
            <a:off x="8476170" y="1035050"/>
            <a:ext cx="3149985" cy="3084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938383" y="3880743"/>
            <a:ext cx="333367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Done by: T. </a:t>
            </a:r>
            <a:r>
              <a:rPr lang="en-US" sz="2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Ahad</a:t>
            </a:r>
            <a:r>
              <a:rPr lang="en-US" sz="2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Hilal </a:t>
            </a:r>
            <a:r>
              <a:rPr lang="en-US" sz="20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AL.Jabri</a:t>
            </a:r>
            <a:r>
              <a:rPr lang="en-US" sz="2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U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220" y="160336"/>
            <a:ext cx="69453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Open p.29 of the Class Book.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51255"/>
          <a:stretch/>
        </p:blipFill>
        <p:spPr>
          <a:xfrm>
            <a:off x="7241268" y="1838631"/>
            <a:ext cx="4672564" cy="5019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94910" y="2318407"/>
            <a:ext cx="583108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chemeClr val="accent4"/>
                </a:solidFill>
                <a:effectLst/>
              </a:rPr>
              <a:t>1. Draw the shapes in the boxes.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591">
            <a:off x="5357848" y="2802193"/>
            <a:ext cx="2124500" cy="212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2" r="1" b="73348"/>
          <a:stretch/>
        </p:blipFill>
        <p:spPr>
          <a:xfrm>
            <a:off x="265629" y="3752330"/>
            <a:ext cx="1111046" cy="1603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6" r="72524" b="33065"/>
          <a:stretch/>
        </p:blipFill>
        <p:spPr>
          <a:xfrm>
            <a:off x="1602975" y="3752330"/>
            <a:ext cx="1175840" cy="1603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r="70881" b="73348"/>
          <a:stretch/>
        </p:blipFill>
        <p:spPr>
          <a:xfrm>
            <a:off x="2959302" y="3752329"/>
            <a:ext cx="1117547" cy="1603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33394" r="35717" b="50482"/>
          <a:stretch/>
        </p:blipFill>
        <p:spPr>
          <a:xfrm>
            <a:off x="4313141" y="3752329"/>
            <a:ext cx="1111046" cy="1697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786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220" y="160336"/>
            <a:ext cx="69453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Open p.29 of the Class Book.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51255"/>
          <a:stretch/>
        </p:blipFill>
        <p:spPr>
          <a:xfrm>
            <a:off x="7241268" y="1838631"/>
            <a:ext cx="4672564" cy="50193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093" y="5163734"/>
            <a:ext cx="583108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chemeClr val="accent4"/>
                </a:solidFill>
                <a:effectLst/>
              </a:rPr>
              <a:t>2. </a:t>
            </a:r>
            <a:r>
              <a:rPr lang="en-US" sz="3200" b="1" dirty="0" smtClean="0">
                <a:ln/>
                <a:solidFill>
                  <a:schemeClr val="accent4"/>
                </a:solidFill>
              </a:rPr>
              <a:t>Name</a:t>
            </a:r>
            <a:r>
              <a:rPr lang="en-US" sz="3200" b="1" cap="none" spc="0" dirty="0" smtClean="0">
                <a:ln/>
                <a:solidFill>
                  <a:schemeClr val="accent4"/>
                </a:solidFill>
                <a:effectLst/>
              </a:rPr>
              <a:t> the shapes in the boxes.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7483">
            <a:off x="5587783" y="5261376"/>
            <a:ext cx="1660533" cy="1660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2" r="1" b="73348"/>
          <a:stretch/>
        </p:blipFill>
        <p:spPr>
          <a:xfrm>
            <a:off x="2501158" y="3126902"/>
            <a:ext cx="1111046" cy="1603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6" r="72524" b="33065"/>
          <a:stretch/>
        </p:blipFill>
        <p:spPr>
          <a:xfrm>
            <a:off x="857581" y="2171981"/>
            <a:ext cx="1175840" cy="1603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7" r="70881" b="73348"/>
          <a:stretch/>
        </p:blipFill>
        <p:spPr>
          <a:xfrm>
            <a:off x="5966490" y="3363308"/>
            <a:ext cx="1117547" cy="1603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33394" r="35717" b="50482"/>
          <a:stretch/>
        </p:blipFill>
        <p:spPr>
          <a:xfrm>
            <a:off x="4424055" y="2015360"/>
            <a:ext cx="1111046" cy="1697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209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08979" y="366814"/>
            <a:ext cx="42888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Learn new words.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3" y="1905614"/>
            <a:ext cx="5075597" cy="4180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13010"/>
          <a:stretch/>
        </p:blipFill>
        <p:spPr>
          <a:xfrm>
            <a:off x="6676104" y="1905614"/>
            <a:ext cx="4935794" cy="41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4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458" y="366814"/>
            <a:ext cx="52679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does it feel like?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7" y="2104103"/>
            <a:ext cx="2949678" cy="3362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71" y="3350342"/>
            <a:ext cx="3281516" cy="328151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531510" y="2104103"/>
            <a:ext cx="3962400" cy="2989007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/>
              <a:t>It feels soft.</a:t>
            </a:r>
            <a:endParaRPr lang="ar-OM" sz="3200" b="1" dirty="0"/>
          </a:p>
        </p:txBody>
      </p:sp>
    </p:spTree>
    <p:extLst>
      <p:ext uri="{BB962C8B-B14F-4D97-AF65-F5344CB8AC3E}">
        <p14:creationId xmlns:p14="http://schemas.microsoft.com/office/powerpoint/2010/main" val="239264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458" y="366814"/>
            <a:ext cx="52679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does it feel like?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7502013" y="2104103"/>
            <a:ext cx="3962400" cy="298900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/>
              <a:t>It feels hard.</a:t>
            </a:r>
            <a:endParaRPr lang="ar-OM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8" y="2111477"/>
            <a:ext cx="2974258" cy="2974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407" y="3136490"/>
            <a:ext cx="2979174" cy="297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7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458" y="366814"/>
            <a:ext cx="52679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does it feel like?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7502013" y="2104103"/>
            <a:ext cx="3952568" cy="2989007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 smtClean="0"/>
              <a:t>It feels smooth</a:t>
            </a:r>
            <a:r>
              <a:rPr lang="en-US" dirty="0" smtClean="0"/>
              <a:t>.</a:t>
            </a:r>
            <a:endParaRPr lang="ar-OM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3" y="2040757"/>
            <a:ext cx="3369084" cy="29297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32" y="3505610"/>
            <a:ext cx="3275714" cy="306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458" y="366814"/>
            <a:ext cx="52679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does it feel like?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7502013" y="2104103"/>
            <a:ext cx="3962400" cy="2989007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dirty="0" smtClean="0"/>
              <a:t>It feels rough.</a:t>
            </a:r>
            <a:endParaRPr lang="ar-OM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8" y="2104102"/>
            <a:ext cx="2792361" cy="2989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08" y="3233287"/>
            <a:ext cx="2890684" cy="28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458" y="366814"/>
            <a:ext cx="52679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does it feel like?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705600" y="2320412"/>
            <a:ext cx="3962400" cy="2989007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/>
              <a:t>It feels soft and smooth</a:t>
            </a:r>
            <a:r>
              <a:rPr lang="en-US" dirty="0" smtClean="0"/>
              <a:t>.</a:t>
            </a:r>
            <a:endParaRPr lang="ar-OM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86" y="2199966"/>
            <a:ext cx="3684639" cy="36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0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458" y="366814"/>
            <a:ext cx="52679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does it feel like?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7502013" y="2104103"/>
            <a:ext cx="3962400" cy="2989007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 smtClean="0"/>
              <a:t>It feels hard and rough</a:t>
            </a:r>
            <a:r>
              <a:rPr lang="en-US" dirty="0" smtClean="0"/>
              <a:t>.</a:t>
            </a:r>
            <a:endParaRPr lang="ar-OM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6" y="2202425"/>
            <a:ext cx="3487071" cy="361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6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3082" y="297989"/>
            <a:ext cx="91350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Open p.29 of the Class Book and do it.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5" b="8961"/>
          <a:stretch/>
        </p:blipFill>
        <p:spPr>
          <a:xfrm>
            <a:off x="2684206" y="1976285"/>
            <a:ext cx="6921910" cy="407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D841EA1-66FE-435B-AB32-6B681ABCCA65}"/>
              </a:ext>
            </a:extLst>
          </p:cNvPr>
          <p:cNvGrpSpPr>
            <a:grpSpLocks/>
          </p:cNvGrpSpPr>
          <p:nvPr/>
        </p:nvGrpSpPr>
        <p:grpSpPr bwMode="auto">
          <a:xfrm>
            <a:off x="7277100" y="3500438"/>
            <a:ext cx="2533650" cy="2425700"/>
            <a:chOff x="7276325" y="3312366"/>
            <a:chExt cx="2534815" cy="242595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009137E-AC9D-40E2-B88E-71BC7044F5A0}"/>
                </a:ext>
              </a:extLst>
            </p:cNvPr>
            <p:cNvSpPr/>
            <p:nvPr/>
          </p:nvSpPr>
          <p:spPr>
            <a:xfrm>
              <a:off x="7276325" y="3312366"/>
              <a:ext cx="2534815" cy="2425959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63500">
              <a:gradFill flip="none" rotWithShape="1">
                <a:gsLst>
                  <a:gs pos="98230">
                    <a:schemeClr val="accent1">
                      <a:lumMod val="40000"/>
                      <a:lumOff val="60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1350000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193" name="Picture 8">
              <a:extLst>
                <a:ext uri="{FF2B5EF4-FFF2-40B4-BE49-F238E27FC236}">
                  <a16:creationId xmlns:a16="http://schemas.microsoft.com/office/drawing/2014/main" id="{2B470B97-ABEE-4089-A82E-498EF690F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132" y="3771602"/>
              <a:ext cx="1382072" cy="1602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43C76F-8739-49E9-8417-87C43827E7C3}"/>
              </a:ext>
            </a:extLst>
          </p:cNvPr>
          <p:cNvGrpSpPr>
            <a:grpSpLocks/>
          </p:cNvGrpSpPr>
          <p:nvPr/>
        </p:nvGrpSpPr>
        <p:grpSpPr bwMode="auto">
          <a:xfrm>
            <a:off x="787400" y="2932113"/>
            <a:ext cx="3354388" cy="3189287"/>
            <a:chOff x="690465" y="2743200"/>
            <a:chExt cx="3638940" cy="362950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91C2B8C-4483-4C8B-9794-2C15A8A9B393}"/>
                </a:ext>
              </a:extLst>
            </p:cNvPr>
            <p:cNvSpPr/>
            <p:nvPr/>
          </p:nvSpPr>
          <p:spPr>
            <a:xfrm>
              <a:off x="690465" y="2743200"/>
              <a:ext cx="3638940" cy="3564293"/>
            </a:xfrm>
            <a:prstGeom prst="ellipse">
              <a:avLst/>
            </a:prstGeom>
            <a:gradFill>
              <a:gsLst>
                <a:gs pos="0">
                  <a:srgbClr val="CC3399"/>
                </a:gs>
                <a:gs pos="100000">
                  <a:srgbClr val="FF66FF"/>
                </a:gs>
              </a:gsLst>
              <a:lin ang="5400000" scaled="1"/>
            </a:gradFill>
            <a:ln w="63500">
              <a:gradFill flip="none" rotWithShape="1">
                <a:gsLst>
                  <a:gs pos="0">
                    <a:srgbClr val="CC3399"/>
                  </a:gs>
                  <a:gs pos="76000">
                    <a:srgbClr val="FF66FF"/>
                  </a:gs>
                </a:gsLst>
                <a:lin ang="1350000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189" name="Picture 10">
              <a:extLst>
                <a:ext uri="{FF2B5EF4-FFF2-40B4-BE49-F238E27FC236}">
                  <a16:creationId xmlns:a16="http://schemas.microsoft.com/office/drawing/2014/main" id="{523D9F1F-B577-4E08-BCB6-7C8D7341F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32" y="3294215"/>
              <a:ext cx="3078486" cy="3078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48E545-719E-4374-BE42-5DF6E4EA4DCE}"/>
              </a:ext>
            </a:extLst>
          </p:cNvPr>
          <p:cNvGrpSpPr>
            <a:grpSpLocks/>
          </p:cNvGrpSpPr>
          <p:nvPr/>
        </p:nvGrpSpPr>
        <p:grpSpPr bwMode="auto">
          <a:xfrm>
            <a:off x="3067050" y="1044575"/>
            <a:ext cx="2716213" cy="2814638"/>
            <a:chOff x="2848946" y="856859"/>
            <a:chExt cx="3247054" cy="31304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0B9F2FB-DAD7-45D3-A920-6508E347D58D}"/>
                </a:ext>
              </a:extLst>
            </p:cNvPr>
            <p:cNvSpPr/>
            <p:nvPr/>
          </p:nvSpPr>
          <p:spPr>
            <a:xfrm>
              <a:off x="2848946" y="856859"/>
              <a:ext cx="3247054" cy="3130420"/>
            </a:xfrm>
            <a:prstGeom prst="ellipse">
              <a:avLst/>
            </a:prstGeom>
            <a:gradFill>
              <a:gsLst>
                <a:gs pos="0">
                  <a:srgbClr val="FFC000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ln w="63500">
              <a:gradFill flip="none" rotWithShape="1">
                <a:gsLst>
                  <a:gs pos="94690">
                    <a:schemeClr val="accent4">
                      <a:lumMod val="40000"/>
                      <a:lumOff val="60000"/>
                    </a:schemeClr>
                  </a:gs>
                  <a:gs pos="0">
                    <a:srgbClr val="FFC000"/>
                  </a:gs>
                </a:gsLst>
                <a:lin ang="1350000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185" name="Picture 11">
              <a:extLst>
                <a:ext uri="{FF2B5EF4-FFF2-40B4-BE49-F238E27FC236}">
                  <a16:creationId xmlns:a16="http://schemas.microsoft.com/office/drawing/2014/main" id="{79BCC999-48B2-4FBF-81EF-557C55F87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3313" y="1404229"/>
              <a:ext cx="2251622" cy="162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D034BF-6217-48E2-99B0-A05253C4EF88}"/>
              </a:ext>
            </a:extLst>
          </p:cNvPr>
          <p:cNvGrpSpPr>
            <a:grpSpLocks/>
          </p:cNvGrpSpPr>
          <p:nvPr/>
        </p:nvGrpSpPr>
        <p:grpSpPr bwMode="auto">
          <a:xfrm>
            <a:off x="9901238" y="4203700"/>
            <a:ext cx="2057400" cy="1292225"/>
            <a:chOff x="6285799" y="860128"/>
            <a:chExt cx="2058826" cy="12922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43F6CB-815F-4B9E-9665-E789CEBD89E3}"/>
                </a:ext>
              </a:extLst>
            </p:cNvPr>
            <p:cNvSpPr/>
            <p:nvPr/>
          </p:nvSpPr>
          <p:spPr>
            <a:xfrm>
              <a:off x="6285799" y="1001111"/>
              <a:ext cx="1828657" cy="1151277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9BCEB4-4E29-4156-B860-96B2E6159A3E}"/>
                </a:ext>
              </a:extLst>
            </p:cNvPr>
            <p:cNvSpPr txBox="1"/>
            <p:nvPr/>
          </p:nvSpPr>
          <p:spPr>
            <a:xfrm>
              <a:off x="6290908" y="860128"/>
              <a:ext cx="2053717" cy="11512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1377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ar-OM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ألتزم بوقت الحصة</a:t>
              </a:r>
              <a:endPara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1377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Be on Time</a:t>
              </a:r>
              <a:endPara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CDD4D4-8BD5-4F02-B561-5A7420CF8786}"/>
              </a:ext>
            </a:extLst>
          </p:cNvPr>
          <p:cNvGrpSpPr>
            <a:grpSpLocks/>
          </p:cNvGrpSpPr>
          <p:nvPr/>
        </p:nvGrpSpPr>
        <p:grpSpPr bwMode="auto">
          <a:xfrm>
            <a:off x="561975" y="1044575"/>
            <a:ext cx="2514600" cy="1611313"/>
            <a:chOff x="5599970" y="2718016"/>
            <a:chExt cx="2514486" cy="161083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AC4C73-6687-44B7-B5AB-63CD5CF5F703}"/>
                </a:ext>
              </a:extLst>
            </p:cNvPr>
            <p:cNvSpPr/>
            <p:nvPr/>
          </p:nvSpPr>
          <p:spPr>
            <a:xfrm>
              <a:off x="6285799" y="2718016"/>
              <a:ext cx="1828657" cy="1286427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FBFDBF-FF5A-4CE4-837C-E562EC9A71D4}"/>
                </a:ext>
              </a:extLst>
            </p:cNvPr>
            <p:cNvSpPr txBox="1"/>
            <p:nvPr/>
          </p:nvSpPr>
          <p:spPr>
            <a:xfrm>
              <a:off x="5599970" y="3042422"/>
              <a:ext cx="2427009" cy="128642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1377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ar-OM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أشارك مع المعلم الأنشطة</a:t>
              </a:r>
              <a:endPara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1377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Participate with the teacher</a:t>
              </a:r>
              <a:endParaRPr lang="en-US" sz="2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1EEF17-761C-4E4D-8DE3-1EBFDF34895A}"/>
              </a:ext>
            </a:extLst>
          </p:cNvPr>
          <p:cNvGrpSpPr>
            <a:grpSpLocks/>
          </p:cNvGrpSpPr>
          <p:nvPr/>
        </p:nvGrpSpPr>
        <p:grpSpPr bwMode="auto">
          <a:xfrm>
            <a:off x="220663" y="5197475"/>
            <a:ext cx="6111875" cy="2014538"/>
            <a:chOff x="-898534" y="702455"/>
            <a:chExt cx="4409508" cy="201592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05A3A3-B656-4BFA-B569-1164CAD25FE5}"/>
                </a:ext>
              </a:extLst>
            </p:cNvPr>
            <p:cNvSpPr/>
            <p:nvPr/>
          </p:nvSpPr>
          <p:spPr>
            <a:xfrm>
              <a:off x="1682317" y="1001111"/>
              <a:ext cx="1828657" cy="1286427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674202-33A9-464C-B082-C676B8FEE8CA}"/>
                </a:ext>
              </a:extLst>
            </p:cNvPr>
            <p:cNvSpPr txBox="1"/>
            <p:nvPr/>
          </p:nvSpPr>
          <p:spPr>
            <a:xfrm>
              <a:off x="-898534" y="702455"/>
              <a:ext cx="1997327" cy="20159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1377950" rtl="1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ar-OM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أتناول الإفطار قبل الحصة</a:t>
              </a:r>
              <a:endPara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1377950" rtl="1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Eat breakfast before the lesson</a:t>
              </a:r>
              <a:endParaRPr lang="en-US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712ED9-7ECA-4333-AF87-DCF2E53BA216}"/>
              </a:ext>
            </a:extLst>
          </p:cNvPr>
          <p:cNvGrpSpPr>
            <a:grpSpLocks/>
          </p:cNvGrpSpPr>
          <p:nvPr/>
        </p:nvGrpSpPr>
        <p:grpSpPr bwMode="auto">
          <a:xfrm>
            <a:off x="5903913" y="1331913"/>
            <a:ext cx="2533650" cy="1096962"/>
            <a:chOff x="3568267" y="-45350"/>
            <a:chExt cx="2535031" cy="10965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FFC26B8-9133-4A75-91A2-9C597E86331B}"/>
                </a:ext>
              </a:extLst>
            </p:cNvPr>
            <p:cNvSpPr/>
            <p:nvPr/>
          </p:nvSpPr>
          <p:spPr>
            <a:xfrm>
              <a:off x="3933566" y="0"/>
              <a:ext cx="1929641" cy="1051166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670541-C7F3-4B83-A331-392810060B60}"/>
                </a:ext>
              </a:extLst>
            </p:cNvPr>
            <p:cNvSpPr txBox="1"/>
            <p:nvPr/>
          </p:nvSpPr>
          <p:spPr>
            <a:xfrm>
              <a:off x="3568267" y="-45350"/>
              <a:ext cx="2535031" cy="10511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1377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ar-OM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أجلس في مكان هادئ</a:t>
              </a:r>
              <a:endPara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1377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Sit in a quite place</a:t>
              </a:r>
              <a:endParaRPr lang="en-US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F813CA-C7C8-4F40-9827-17D68EA52428}"/>
              </a:ext>
            </a:extLst>
          </p:cNvPr>
          <p:cNvGrpSpPr>
            <a:grpSpLocks/>
          </p:cNvGrpSpPr>
          <p:nvPr/>
        </p:nvGrpSpPr>
        <p:grpSpPr bwMode="auto">
          <a:xfrm>
            <a:off x="7707313" y="5553075"/>
            <a:ext cx="5046662" cy="1228725"/>
            <a:chOff x="3203885" y="3777208"/>
            <a:chExt cx="4405934" cy="122834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8DC48AC-195C-4DA2-8CF6-ED78B2F8C5E4}"/>
                </a:ext>
              </a:extLst>
            </p:cNvPr>
            <p:cNvSpPr/>
            <p:nvPr/>
          </p:nvSpPr>
          <p:spPr>
            <a:xfrm>
              <a:off x="3687613" y="3954389"/>
              <a:ext cx="2421546" cy="1051166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CF36C1-8FA0-4FF0-ADDF-94AFB14A75C1}"/>
                </a:ext>
              </a:extLst>
            </p:cNvPr>
            <p:cNvSpPr txBox="1"/>
            <p:nvPr/>
          </p:nvSpPr>
          <p:spPr>
            <a:xfrm>
              <a:off x="3203885" y="3777208"/>
              <a:ext cx="4405934" cy="105116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algn="ctr" defTabSz="1377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ar-OM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أستأذن عند الإجابة</a:t>
              </a:r>
              <a:endPara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1377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2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Raise my hand to participate </a:t>
              </a:r>
              <a:endParaRPr lang="ar-OM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AFB6DA-56C1-4062-8295-9C9BEEDED044}"/>
              </a:ext>
            </a:extLst>
          </p:cNvPr>
          <p:cNvGrpSpPr>
            <a:grpSpLocks/>
          </p:cNvGrpSpPr>
          <p:nvPr/>
        </p:nvGrpSpPr>
        <p:grpSpPr bwMode="auto">
          <a:xfrm>
            <a:off x="5032375" y="2382838"/>
            <a:ext cx="2867025" cy="2814637"/>
            <a:chOff x="5032309" y="2194249"/>
            <a:chExt cx="2867609" cy="281473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FF72B8B-155C-41B1-831C-01C48285329D}"/>
                </a:ext>
              </a:extLst>
            </p:cNvPr>
            <p:cNvSpPr/>
            <p:nvPr/>
          </p:nvSpPr>
          <p:spPr>
            <a:xfrm>
              <a:off x="5032309" y="2194249"/>
              <a:ext cx="2867609" cy="2814733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 w="63500">
              <a:gradFill flip="none" rotWithShape="1">
                <a:gsLst>
                  <a:gs pos="83186">
                    <a:srgbClr val="92D050"/>
                  </a:gs>
                  <a:gs pos="0">
                    <a:srgbClr val="00B050"/>
                  </a:gs>
                </a:gsLst>
                <a:lin ang="1350000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171" name="Picture 9">
              <a:extLst>
                <a:ext uri="{FF2B5EF4-FFF2-40B4-BE49-F238E27FC236}">
                  <a16:creationId xmlns:a16="http://schemas.microsoft.com/office/drawing/2014/main" id="{D35F1F9A-7A75-48BD-943E-2BBE70D2F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3148" y="2442941"/>
              <a:ext cx="2016352" cy="2016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E2F9B11-BAA8-40D0-90A0-90AF6C3CF4ED}"/>
              </a:ext>
            </a:extLst>
          </p:cNvPr>
          <p:cNvGrpSpPr>
            <a:grpSpLocks/>
          </p:cNvGrpSpPr>
          <p:nvPr/>
        </p:nvGrpSpPr>
        <p:grpSpPr bwMode="auto">
          <a:xfrm>
            <a:off x="8839200" y="2382838"/>
            <a:ext cx="1943100" cy="1965325"/>
            <a:chOff x="8839202" y="2194249"/>
            <a:chExt cx="1943876" cy="196565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16CCAC0-5536-4190-B1E7-1D569B5BDEE4}"/>
                </a:ext>
              </a:extLst>
            </p:cNvPr>
            <p:cNvSpPr/>
            <p:nvPr/>
          </p:nvSpPr>
          <p:spPr>
            <a:xfrm>
              <a:off x="8839202" y="2194249"/>
              <a:ext cx="1943876" cy="1965654"/>
            </a:xfrm>
            <a:prstGeom prst="ellipse">
              <a:avLst/>
            </a:prstGeom>
            <a:gradFill>
              <a:gsLst>
                <a:gs pos="0">
                  <a:srgbClr val="FF9900"/>
                </a:gs>
                <a:gs pos="100000">
                  <a:srgbClr val="FF9966"/>
                </a:gs>
              </a:gsLst>
              <a:lin ang="5400000" scaled="1"/>
            </a:gradFill>
            <a:ln w="63500"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76000">
                    <a:schemeClr val="accent4">
                      <a:lumMod val="40000"/>
                      <a:lumOff val="60000"/>
                    </a:schemeClr>
                  </a:gs>
                </a:gsLst>
                <a:lin ang="13500000" scaled="1"/>
                <a:tileRect/>
              </a:gra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167" name="Picture 7">
              <a:extLst>
                <a:ext uri="{FF2B5EF4-FFF2-40B4-BE49-F238E27FC236}">
                  <a16:creationId xmlns:a16="http://schemas.microsoft.com/office/drawing/2014/main" id="{21A1660D-8E86-43D1-A05A-3423A38DF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5993" y="2373635"/>
              <a:ext cx="1243779" cy="154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ectangle: Rounded Corners 4">
            <a:extLst>
              <a:ext uri="{FF2B5EF4-FFF2-40B4-BE49-F238E27FC236}">
                <a16:creationId xmlns:a16="http://schemas.microsoft.com/office/drawing/2014/main" id="{D101CE0A-0649-4676-8BA2-1A6CF268DB8B}"/>
              </a:ext>
            </a:extLst>
          </p:cNvPr>
          <p:cNvSpPr/>
          <p:nvPr/>
        </p:nvSpPr>
        <p:spPr>
          <a:xfrm>
            <a:off x="5668963" y="80963"/>
            <a:ext cx="4964112" cy="8636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GB" altLang="en-US" sz="3600" b="1" dirty="0">
                <a:solidFill>
                  <a:prstClr val="white"/>
                </a:solidFill>
                <a:latin typeface="Lucida Calligraphy" panose="03010101010101010101" pitchFamily="66" charset="0"/>
              </a:rPr>
              <a:t>Lesson Rules</a:t>
            </a:r>
            <a:endParaRPr lang="en-US" altLang="en-US" sz="3600" b="1" dirty="0">
              <a:solidFill>
                <a:prstClr val="white"/>
              </a:solidFill>
              <a:latin typeface="Lucida Calligraphy" panose="03010101010101010101" pitchFamily="66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BD37FD8-396C-4DF8-B862-35D73F809F98}"/>
              </a:ext>
            </a:extLst>
          </p:cNvPr>
          <p:cNvGrpSpPr>
            <a:grpSpLocks/>
          </p:cNvGrpSpPr>
          <p:nvPr/>
        </p:nvGrpSpPr>
        <p:grpSpPr bwMode="auto">
          <a:xfrm>
            <a:off x="10255250" y="1766888"/>
            <a:ext cx="1558925" cy="1665287"/>
            <a:chOff x="10254910" y="1766926"/>
            <a:chExt cx="1558624" cy="166445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D1EACD3-7EBE-4543-A567-583E83273D99}"/>
                </a:ext>
              </a:extLst>
            </p:cNvPr>
            <p:cNvSpPr/>
            <p:nvPr/>
          </p:nvSpPr>
          <p:spPr>
            <a:xfrm>
              <a:off x="10254910" y="1766926"/>
              <a:ext cx="1558624" cy="166445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163" name="Picture 6">
              <a:extLst>
                <a:ext uri="{FF2B5EF4-FFF2-40B4-BE49-F238E27FC236}">
                  <a16:creationId xmlns:a16="http://schemas.microsoft.com/office/drawing/2014/main" id="{F09755D6-7FFF-4A31-A8E8-E8060CC6B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4979" y="2063672"/>
              <a:ext cx="1178257" cy="1178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91309A4-F189-4659-A355-7E7C21E8C07D}"/>
              </a:ext>
            </a:extLst>
          </p:cNvPr>
          <p:cNvSpPr txBox="1"/>
          <p:nvPr/>
        </p:nvSpPr>
        <p:spPr>
          <a:xfrm>
            <a:off x="9098624" y="807811"/>
            <a:ext cx="3024435" cy="1551944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spcCol="1270" anchor="ctr"/>
          <a:lstStyle/>
          <a:p>
            <a:pPr algn="ctr" defTabSz="13779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ar-OM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أحافظ على نظافتي الشخصية</a:t>
            </a:r>
            <a:endParaRPr lang="en-GB" sz="24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algn="ctr" defTabSz="1377950" eaLnBrk="1" fontAlgn="auto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Always keep clean</a:t>
            </a:r>
            <a:endParaRPr lang="en-US" sz="2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159" name="Rectangle 6">
            <a:extLst>
              <a:ext uri="{FF2B5EF4-FFF2-40B4-BE49-F238E27FC236}">
                <a16:creationId xmlns:a16="http://schemas.microsoft.com/office/drawing/2014/main" id="{F7AED88B-D008-48D6-974A-5906B2EB1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5483225"/>
            <a:ext cx="4427537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377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779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779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779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779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defTabSz="137795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defTabSz="137795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defTabSz="137795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defTabSz="137795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ar-OM" altLang="en-US" sz="2400" b="1">
                <a:solidFill>
                  <a:srgbClr val="000000"/>
                </a:solidFill>
              </a:rPr>
              <a:t>أستأذن عند الذهاب الى دورة المياه</a:t>
            </a:r>
            <a:endParaRPr lang="en-GB" altLang="en-US" sz="2400" b="1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</a:rPr>
              <a:t>Ask for permission to go to toilet </a:t>
            </a:r>
            <a:endParaRPr lang="ar-OM" altLang="en-US" sz="2400" b="1">
              <a:solidFill>
                <a:srgbClr val="000000"/>
              </a:solidFill>
            </a:endParaRPr>
          </a:p>
        </p:txBody>
      </p:sp>
      <p:sp>
        <p:nvSpPr>
          <p:cNvPr id="6160" name="Rectangle 16">
            <a:extLst>
              <a:ext uri="{FF2B5EF4-FFF2-40B4-BE49-F238E27FC236}">
                <a16:creationId xmlns:a16="http://schemas.microsoft.com/office/drawing/2014/main" id="{6345E6BE-DE09-46DB-ABC3-CDB5E88F1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" y="295275"/>
            <a:ext cx="287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ar-OM" sz="1800">
                <a:hlinkClick r:id="rId9"/>
              </a:rPr>
              <a:t>https://www.pngegg.com/ar</a:t>
            </a:r>
            <a:endParaRPr lang="ar-OM" altLang="ar-OM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ar-OM" sz="1800"/>
          </a:p>
        </p:txBody>
      </p:sp>
      <p:sp>
        <p:nvSpPr>
          <p:cNvPr id="6161" name="TextBox 1">
            <a:extLst>
              <a:ext uri="{FF2B5EF4-FFF2-40B4-BE49-F238E27FC236}">
                <a16:creationId xmlns:a16="http://schemas.microsoft.com/office/drawing/2014/main" id="{6A909FF2-6972-4B58-A63C-70E72FC4D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263525"/>
            <a:ext cx="1420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OM" altLang="ar-OM" sz="1800"/>
              <a:t>مصدر الصور </a:t>
            </a:r>
            <a:endParaRPr lang="en-US" altLang="ar-OM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735" y="317652"/>
            <a:ext cx="109432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Open p.18 of the Skills Book and do activity 3 </a:t>
            </a:r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76"/>
          <a:stretch/>
        </p:blipFill>
        <p:spPr>
          <a:xfrm>
            <a:off x="2615381" y="1858296"/>
            <a:ext cx="6794090" cy="49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1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5126" y="317652"/>
            <a:ext cx="53224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Let’s learn new words.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00" y="2308122"/>
            <a:ext cx="3389671" cy="33896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96267" y="4002957"/>
            <a:ext cx="20185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 apple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2" y="2308123"/>
            <a:ext cx="3104535" cy="3389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4647" y="4002957"/>
            <a:ext cx="28405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 smtClean="0">
                <a:latin typeface="Bahnschrift" panose="020B0502040204020203" pitchFamily="34" charset="0"/>
              </a:rPr>
              <a:t>an orange</a:t>
            </a:r>
            <a:endParaRPr lang="ar-OM" sz="4000" dirty="0">
              <a:latin typeface="Bahnschrift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/>
        </p:blipFill>
        <p:spPr>
          <a:xfrm>
            <a:off x="8517719" y="2308122"/>
            <a:ext cx="3349816" cy="33896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65156" y="4002957"/>
            <a:ext cx="205494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 smtClean="0"/>
              <a:t>a banana</a:t>
            </a:r>
            <a:endParaRPr lang="ar-OM" sz="4000" dirty="0"/>
          </a:p>
        </p:txBody>
      </p:sp>
    </p:spTree>
    <p:extLst>
      <p:ext uri="{BB962C8B-B14F-4D97-AF65-F5344CB8AC3E}">
        <p14:creationId xmlns:p14="http://schemas.microsoft.com/office/powerpoint/2010/main" val="194098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5126" y="317652"/>
            <a:ext cx="53224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Let’s learn new words.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"/>
          <a:stretch/>
        </p:blipFill>
        <p:spPr>
          <a:xfrm>
            <a:off x="1533831" y="1893034"/>
            <a:ext cx="4611330" cy="42521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2699" y="5102941"/>
            <a:ext cx="33747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flowers</a:t>
            </a:r>
            <a:endParaRPr lang="ar-OM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58" y="1893033"/>
            <a:ext cx="4399935" cy="42521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49032" y="2320413"/>
            <a:ext cx="187796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rubbish</a:t>
            </a:r>
            <a:endParaRPr lang="ar-OM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3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223" y="317652"/>
            <a:ext cx="108663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Open p.30 of the Class Book and do activity 2.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2" b="7814"/>
          <a:stretch/>
        </p:blipFill>
        <p:spPr>
          <a:xfrm>
            <a:off x="1740311" y="1858296"/>
            <a:ext cx="8711380" cy="49997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57452" y="1708806"/>
            <a:ext cx="1944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banana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931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5428" y="317652"/>
            <a:ext cx="58019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Now study these words.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5"/>
          <a:stretch/>
        </p:blipFill>
        <p:spPr>
          <a:xfrm>
            <a:off x="1307689" y="1887796"/>
            <a:ext cx="5427407" cy="4336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8" b="10394"/>
          <a:stretch/>
        </p:blipFill>
        <p:spPr>
          <a:xfrm>
            <a:off x="7128168" y="1887796"/>
            <a:ext cx="4326413" cy="43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5654" y="317652"/>
            <a:ext cx="48814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Listen and put a      </a:t>
            </a:r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6" t="24287" r="23002" b="35529"/>
          <a:stretch/>
        </p:blipFill>
        <p:spPr>
          <a:xfrm>
            <a:off x="7128168" y="420643"/>
            <a:ext cx="604814" cy="563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 b="33476"/>
          <a:stretch/>
        </p:blipFill>
        <p:spPr>
          <a:xfrm>
            <a:off x="2939844" y="1966451"/>
            <a:ext cx="6145161" cy="41492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20803" y="5807887"/>
            <a:ext cx="36420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645" y="3738855"/>
            <a:ext cx="2507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ict.moe.gov.om/audio/sound/2/English/P2/G2B%20L3.6.mp3</a:t>
            </a:r>
            <a:r>
              <a:rPr lang="en-US" dirty="0" smtClean="0"/>
              <a:t> </a:t>
            </a:r>
            <a:endParaRPr lang="ar-OM" dirty="0"/>
          </a:p>
        </p:txBody>
      </p:sp>
      <p:pic>
        <p:nvPicPr>
          <p:cNvPr id="9" name="G2B L3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18761" y="39140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38025" y="317652"/>
            <a:ext cx="91767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Now read and complete the sentences</a:t>
            </a:r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 b="8387"/>
          <a:stretch/>
        </p:blipFill>
        <p:spPr>
          <a:xfrm>
            <a:off x="1288026" y="1809135"/>
            <a:ext cx="9438967" cy="5048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33937" y="5150096"/>
            <a:ext cx="13965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chocolate</a:t>
            </a:r>
            <a:endParaRPr lang="en-U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15683" y="5150095"/>
            <a:ext cx="9398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honey</a:t>
            </a:r>
            <a:endParaRPr lang="en-U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942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3">
            <a:extLst>
              <a:ext uri="{FF2B5EF4-FFF2-40B4-BE49-F238E27FC236}">
                <a16:creationId xmlns:a16="http://schemas.microsoft.com/office/drawing/2014/main" id="{C9928A8B-F541-49CB-BC9C-D3B744F68207}"/>
              </a:ext>
            </a:extLst>
          </p:cNvPr>
          <p:cNvGrpSpPr>
            <a:grpSpLocks/>
          </p:cNvGrpSpPr>
          <p:nvPr/>
        </p:nvGrpSpPr>
        <p:grpSpPr bwMode="auto">
          <a:xfrm>
            <a:off x="5503863" y="92075"/>
            <a:ext cx="674687" cy="674688"/>
            <a:chOff x="6798922" y="3837607"/>
            <a:chExt cx="675275" cy="67527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6DCB9C2-534F-4BAE-8CCC-E523A0AB2752}"/>
                </a:ext>
              </a:extLst>
            </p:cNvPr>
            <p:cNvSpPr/>
            <p:nvPr/>
          </p:nvSpPr>
          <p:spPr>
            <a:xfrm>
              <a:off x="6798922" y="3837607"/>
              <a:ext cx="675275" cy="675275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Shape 2627">
              <a:extLst>
                <a:ext uri="{FF2B5EF4-FFF2-40B4-BE49-F238E27FC236}">
                  <a16:creationId xmlns:a16="http://schemas.microsoft.com/office/drawing/2014/main" id="{4641C836-7ACE-4456-994F-72FFDA8FAD03}"/>
                </a:ext>
              </a:extLst>
            </p:cNvPr>
            <p:cNvSpPr/>
            <p:nvPr/>
          </p:nvSpPr>
          <p:spPr>
            <a:xfrm>
              <a:off x="6967344" y="4006028"/>
              <a:ext cx="338432" cy="338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algn="ctr" defTabSz="228580" eaLnBrk="1" fontAlgn="auto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6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5B6712D-8A3F-4590-903A-0E1705F1127A}"/>
              </a:ext>
            </a:extLst>
          </p:cNvPr>
          <p:cNvSpPr txBox="1"/>
          <p:nvPr/>
        </p:nvSpPr>
        <p:spPr>
          <a:xfrm>
            <a:off x="3817937" y="842409"/>
            <a:ext cx="3629465" cy="76944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Homework</a:t>
            </a:r>
            <a:r>
              <a:rPr lang="en-US" sz="4400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endParaRPr lang="ar-OM" sz="4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7"/>
          <a:stretch/>
        </p:blipFill>
        <p:spPr>
          <a:xfrm>
            <a:off x="2890685" y="1965746"/>
            <a:ext cx="6892412" cy="4892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>
            <a:extLst>
              <a:ext uri="{FF2B5EF4-FFF2-40B4-BE49-F238E27FC236}">
                <a16:creationId xmlns:a16="http://schemas.microsoft.com/office/drawing/2014/main" id="{14739E81-DDE2-4857-B5D3-507B88D8C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263525"/>
            <a:ext cx="1420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OM" altLang="ar-OM" sz="1800"/>
              <a:t>مصدر الصور </a:t>
            </a:r>
            <a:endParaRPr lang="en-US" altLang="ar-OM" sz="1800"/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D1E0CC2B-D54A-448E-B937-5C5B310F2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1182688"/>
            <a:ext cx="100584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16">
            <a:extLst>
              <a:ext uri="{FF2B5EF4-FFF2-40B4-BE49-F238E27FC236}">
                <a16:creationId xmlns:a16="http://schemas.microsoft.com/office/drawing/2014/main" id="{1EBB985C-3131-4346-9E6C-C0A42AC5F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" y="295275"/>
            <a:ext cx="287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ar-OM" sz="1800">
                <a:hlinkClick r:id="rId3"/>
              </a:rPr>
              <a:t>https://www.pngegg.com/ar</a:t>
            </a:r>
            <a:endParaRPr lang="ar-OM" altLang="ar-OM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ar-OM" sz="1800"/>
          </a:p>
        </p:txBody>
      </p:sp>
      <p:sp>
        <p:nvSpPr>
          <p:cNvPr id="9221" name="Rectangle 12">
            <a:extLst>
              <a:ext uri="{FF2B5EF4-FFF2-40B4-BE49-F238E27FC236}">
                <a16:creationId xmlns:a16="http://schemas.microsoft.com/office/drawing/2014/main" id="{41B215FE-9C5B-40B9-AD7B-9CA9AD3FB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538" y="1544638"/>
            <a:ext cx="5380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ar-OM" dirty="0">
                <a:solidFill>
                  <a:schemeClr val="bg1"/>
                </a:solidFill>
                <a:latin typeface="Comic Sans MS" panose="030F0702030302020204" pitchFamily="66" charset="0"/>
              </a:rPr>
              <a:t>Five senses </a:t>
            </a:r>
            <a:r>
              <a:rPr lang="en-GB" altLang="ar-OM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\L6-10</a:t>
            </a:r>
            <a:endParaRPr lang="en-US" altLang="ar-OM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223" name="TextBox 8">
            <a:extLst>
              <a:ext uri="{FF2B5EF4-FFF2-40B4-BE49-F238E27FC236}">
                <a16:creationId xmlns:a16="http://schemas.microsoft.com/office/drawing/2014/main" id="{EE03649A-6031-4509-94BF-3A925BC2E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544" y="2220258"/>
            <a:ext cx="9113837" cy="44012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ar-OM" b="1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Lesson’s </a:t>
            </a:r>
            <a:r>
              <a:rPr lang="en-GB" altLang="ar-OM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Aims</a:t>
            </a:r>
            <a:r>
              <a:rPr lang="en-GB" altLang="ar-OM" b="1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ar-SA" altLang="ar-OM" b="1" u="sng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ar-OM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1.Talk about sounds.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ar-OM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2.Complete sentences.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ar-OM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3.Listen and identify sounds.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ar-OM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4.Recall shapes.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ar-OM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5.Recogize objects according to how they feel.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ar-OM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6.Guess food according to what they smell.</a:t>
            </a:r>
            <a:endParaRPr lang="ar-OM" altLang="ar-OM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ar-OM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7.Recognize the meaning of sweet, sour and salty.</a:t>
            </a: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ar-OM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GB" altLang="ar-OM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6" name="Straight Connector 6">
            <a:extLst>
              <a:ext uri="{FF2B5EF4-FFF2-40B4-BE49-F238E27FC236}">
                <a16:creationId xmlns:a16="http://schemas.microsoft.com/office/drawing/2014/main" id="{E0FF7306-CC36-467E-8216-B1555961EA5E}"/>
              </a:ext>
            </a:extLst>
          </p:cNvPr>
          <p:cNvCxnSpPr>
            <a:cxnSpLocks/>
          </p:cNvCxnSpPr>
          <p:nvPr/>
        </p:nvCxnSpPr>
        <p:spPr>
          <a:xfrm>
            <a:off x="1997075" y="2066925"/>
            <a:ext cx="3438525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5851B543-CF51-417A-8D14-6BF74E358DB1}"/>
              </a:ext>
            </a:extLst>
          </p:cNvPr>
          <p:cNvCxnSpPr>
            <a:cxnSpLocks/>
          </p:cNvCxnSpPr>
          <p:nvPr/>
        </p:nvCxnSpPr>
        <p:spPr>
          <a:xfrm>
            <a:off x="8705850" y="2066925"/>
            <a:ext cx="1849438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8331" y="1577459"/>
            <a:ext cx="2916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youtu.be/vXXiyIGqliE</a:t>
            </a:r>
            <a:r>
              <a:rPr lang="en-US" dirty="0" smtClean="0"/>
              <a:t> </a:t>
            </a:r>
            <a:endParaRPr lang="ar-OM" dirty="0"/>
          </a:p>
        </p:txBody>
      </p:sp>
      <p:sp>
        <p:nvSpPr>
          <p:cNvPr id="8" name="Rectangle 7"/>
          <p:cNvSpPr/>
          <p:nvPr/>
        </p:nvSpPr>
        <p:spPr>
          <a:xfrm>
            <a:off x="648331" y="228956"/>
            <a:ext cx="10886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Watch the video about the five senses</a:t>
            </a:r>
            <a:endParaRPr lang="en-US" sz="5400" b="0" cap="none" spc="0" dirty="0">
              <a:ln w="0">
                <a:solidFill>
                  <a:schemeClr val="tx1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Five Senses Song  Song for Kids  The Kibo_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7011" y="2101063"/>
            <a:ext cx="9832369" cy="4166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 b="8387"/>
          <a:stretch/>
        </p:blipFill>
        <p:spPr>
          <a:xfrm>
            <a:off x="2841522" y="938981"/>
            <a:ext cx="6853083" cy="59190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609" y="0"/>
            <a:ext cx="77202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can you see in the picture?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8639" y="4019387"/>
            <a:ext cx="13660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drum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68012" y="5832780"/>
            <a:ext cx="13356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radio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1366" y="4919040"/>
            <a:ext cx="27494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mobile phone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90429" y="3136612"/>
            <a:ext cx="9428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bees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06665" y="3898490"/>
            <a:ext cx="10839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dog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86435" y="5278956"/>
            <a:ext cx="10039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birds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97394" y="2803440"/>
            <a:ext cx="9893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car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83012" y="2812563"/>
            <a:ext cx="10326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ball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21678" y="2159635"/>
            <a:ext cx="7152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36059" y="1567363"/>
            <a:ext cx="15055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thunder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250">
            <a:off x="6520067" y="4219071"/>
            <a:ext cx="770182" cy="7701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250">
            <a:off x="7408793" y="5161208"/>
            <a:ext cx="770182" cy="77018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8912">
            <a:off x="5696773" y="5968489"/>
            <a:ext cx="770182" cy="7701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250">
            <a:off x="8297706" y="3482137"/>
            <a:ext cx="770182" cy="7701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250">
            <a:off x="7136587" y="2497427"/>
            <a:ext cx="770182" cy="7701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250">
            <a:off x="6144662" y="1806400"/>
            <a:ext cx="770182" cy="7701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250">
            <a:off x="3133567" y="3003123"/>
            <a:ext cx="770182" cy="77018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250">
            <a:off x="3447668" y="4132493"/>
            <a:ext cx="770182" cy="77018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250">
            <a:off x="3504617" y="5008973"/>
            <a:ext cx="1045177" cy="104517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250">
            <a:off x="5208085" y="3162020"/>
            <a:ext cx="1367353" cy="1026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3609" y="81236"/>
            <a:ext cx="68908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Read the sentences and match them to the pictures.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71" b="6954"/>
          <a:stretch/>
        </p:blipFill>
        <p:spPr>
          <a:xfrm>
            <a:off x="4011561" y="2005779"/>
            <a:ext cx="5403946" cy="47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1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 b="8387"/>
          <a:stretch/>
        </p:blipFill>
        <p:spPr>
          <a:xfrm>
            <a:off x="2841522" y="938981"/>
            <a:ext cx="6853083" cy="59190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1510"/>
            <a:ext cx="58842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1.Now Listen and put    </a:t>
            </a:r>
            <a:r>
              <a:rPr lang="en-U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85652" y="169539"/>
            <a:ext cx="52132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2.What did you hear?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348335"/>
            <a:ext cx="2753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ict.moe.gov.om/audio/sound/2/English/P1/G2A%20L3.3.mp3</a:t>
            </a:r>
            <a:r>
              <a:rPr lang="en-US" dirty="0" smtClean="0"/>
              <a:t> </a:t>
            </a:r>
            <a:endParaRPr lang="ar-OM" dirty="0"/>
          </a:p>
        </p:txBody>
      </p:sp>
      <p:pic>
        <p:nvPicPr>
          <p:cNvPr id="6" name="G2A L3.3-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6412" y="3865265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7" t="19861" r="18635" b="34055"/>
          <a:stretch/>
        </p:blipFill>
        <p:spPr>
          <a:xfrm>
            <a:off x="5126898" y="13483"/>
            <a:ext cx="925497" cy="925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956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3838" y="91510"/>
            <a:ext cx="40965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Watc</a:t>
            </a:r>
            <a:r>
              <a:rPr lang="en-US" sz="440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 the video.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2347" y="1343615"/>
            <a:ext cx="3039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youtu.be/q4FAhOfcEs8</a:t>
            </a:r>
            <a:r>
              <a:rPr lang="en-US" dirty="0" smtClean="0"/>
              <a:t> </a:t>
            </a:r>
            <a:endParaRPr lang="ar-OM" dirty="0"/>
          </a:p>
        </p:txBody>
      </p:sp>
      <p:pic>
        <p:nvPicPr>
          <p:cNvPr id="3" name="Shape Friends  Shape Songs  PINKFONG Song_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7303" y="1978742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1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4871" y="276445"/>
            <a:ext cx="43728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>
                  <a:solidFill>
                    <a:schemeClr val="tx1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Let’s play together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27238" y="3244334"/>
            <a:ext cx="4473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www.liveworksheets.com/ob183680tn</a:t>
            </a:r>
            <a:r>
              <a:rPr lang="en-US" dirty="0" smtClean="0"/>
              <a:t> </a:t>
            </a:r>
            <a:endParaRPr lang="ar-OM" dirty="0"/>
          </a:p>
        </p:txBody>
      </p:sp>
    </p:spTree>
    <p:extLst>
      <p:ext uri="{BB962C8B-B14F-4D97-AF65-F5344CB8AC3E}">
        <p14:creationId xmlns:p14="http://schemas.microsoft.com/office/powerpoint/2010/main" val="2747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معرض">
  <a:themeElements>
    <a:clrScheme name="معرض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عرض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393</Words>
  <Application>Microsoft Office PowerPoint</Application>
  <PresentationFormat>Widescreen</PresentationFormat>
  <Paragraphs>94</Paragraphs>
  <Slides>27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Bahnschrift</vt:lpstr>
      <vt:lpstr>Calibri</vt:lpstr>
      <vt:lpstr>Calibri Light</vt:lpstr>
      <vt:lpstr>Comic Sans MS</vt:lpstr>
      <vt:lpstr>Gill Sans</vt:lpstr>
      <vt:lpstr>Gill Sans MT</vt:lpstr>
      <vt:lpstr>Lucida Calligraphy</vt:lpstr>
      <vt:lpstr>Times New Roman</vt:lpstr>
      <vt:lpstr>Wingdings 2</vt:lpstr>
      <vt:lpstr>HDOfficeLightV0</vt:lpstr>
      <vt:lpstr>معرض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YUSRA ALMALKI</dc:creator>
  <cp:lastModifiedBy>AAA</cp:lastModifiedBy>
  <cp:revision>56</cp:revision>
  <dcterms:created xsi:type="dcterms:W3CDTF">2021-03-16T05:39:51Z</dcterms:created>
  <dcterms:modified xsi:type="dcterms:W3CDTF">2021-03-27T20:38:35Z</dcterms:modified>
</cp:coreProperties>
</file>