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18" r:id="rId2"/>
    <p:sldId id="952" r:id="rId3"/>
    <p:sldId id="953" r:id="rId4"/>
    <p:sldId id="258" r:id="rId5"/>
    <p:sldId id="958" r:id="rId6"/>
    <p:sldId id="959" r:id="rId7"/>
    <p:sldId id="257" r:id="rId8"/>
    <p:sldId id="387" r:id="rId9"/>
    <p:sldId id="946" r:id="rId10"/>
    <p:sldId id="966" r:id="rId11"/>
    <p:sldId id="960" r:id="rId12"/>
    <p:sldId id="920" r:id="rId13"/>
    <p:sldId id="949" r:id="rId14"/>
    <p:sldId id="968" r:id="rId15"/>
    <p:sldId id="962" r:id="rId16"/>
    <p:sldId id="963" r:id="rId17"/>
    <p:sldId id="964" r:id="rId18"/>
    <p:sldId id="945" r:id="rId19"/>
    <p:sldId id="955" r:id="rId20"/>
    <p:sldId id="9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9F42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D83C-E955-4F13-823D-841B4FCC2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911D3-39F0-47D5-8F6E-9113C6F50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B80B-BB13-452E-9055-AEF612A5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E8FD-331A-4E64-B8CD-E93545C1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16E4A-DCA3-4629-88E3-7A3EBA74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A240-4313-4B77-9412-A3D96820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7709A-6177-4A41-8072-9186AA08C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995C0-C238-4B82-A77A-84228D1C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29D8-B7F5-47A0-A2A4-7CE1EA0B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E025-78F5-4B4E-984F-74CAC106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DCA75-839D-412F-B8A5-79394D48E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79C8E-3395-45EB-A954-C5ACB3C2E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4616E-864B-402C-A5E9-D03E2E34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1440F-C3EE-4665-BAFD-40476C47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5E36F-69CF-4DE5-A20B-C9694629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5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D045-84C8-4B22-B174-9D3F690C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7CB6E-C654-4FA1-961A-08E1EAACB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37D6D-A0A6-4EBC-A7E4-7FA29AE4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43D97-C612-451C-B571-EFE84F81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F725A-579E-4E74-A8FB-661815E3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71DE-C290-42F6-ABEE-936BFB3D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F5099-B7EA-495B-8E68-E07914545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89421-5FCE-4136-B470-C309A04F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3D855-BA53-4F5D-8829-30F233B8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6A014-6C2F-48C3-98AB-9CED29DF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EC34-5A4E-4A58-8CA9-AAEE0AE6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D6AF-34B9-467E-A0CD-028154064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65165-0ABA-42F5-8776-626285CD8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CFE4B-5047-4C51-A86E-43D4860D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C7F5B-1108-4B71-BE52-27D0557F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93A78-0F8A-477E-A94B-D4C25834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8392-A958-4381-B2AF-4A3A9FEF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E2F42-8021-4FBC-92C8-F978615A1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AE824-1197-446E-9D2C-F8261EA67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84FD8-8C42-45FD-A8EF-C25CF4395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A1899-CE57-479A-ADCF-872D845BD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BB4F1-9462-497A-81D5-38FA79B4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6FECF-9A6E-459F-A661-6F91C24A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A658B-D831-412F-B408-112474D3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6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977F-5882-4722-AB81-35B76561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D5356-E257-4485-A8DD-497C70E9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43300-B98D-442B-ACB8-AB93F0B0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8AEF2-B77E-41BC-8159-177BBFD0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7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4AE0A-8227-4B3C-AED0-0561072B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2C5AB-B3B7-4263-8E04-CD4F1622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EE9E-D210-4CE5-A35C-F51521CD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4BE1-6248-40E1-953E-D491001B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D446-F397-4547-A4DF-D4CC5B6C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91492-865E-4CCE-8F94-EAE6AA88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7F4CB-DDF2-4C85-B1E5-8C349DD1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6D41A-478A-44F4-8036-75B12EBC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2117A-F6E7-480B-9535-8FC02C3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9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8643-C2E9-4A30-B744-CD800F5E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1A2628-9DF3-4306-B46F-9BE9484C8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B976F-AB36-4A60-B67C-BD09E6C2E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1F207-20D7-49CA-A854-3A04FC40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147E9-A242-47AE-A7A8-95782F78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7AFD8-2109-4C7B-A713-64724102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72343C-5ED4-4B20-B5A9-1126BD16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87496-F5BC-4F9A-A29E-6E6E82529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8A573-7599-458B-9498-6377DDBA2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AE51-22F3-47B1-803E-C2D6B9288B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E69DF-0BD8-44C7-8D2E-E7FA9ECA1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EE772-BE24-4E66-AC8B-D69AF7FB5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AF9D-9377-42F9-8E10-9E6F55C1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8.wdp"/><Relationship Id="rId7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ar/resource/8639253" TargetMode="Externa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1EE5B77-A287-4B6A-B55A-5AB529CAF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365" y="0"/>
            <a:ext cx="6946826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806A1F3-3103-444D-8F77-A88456718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2239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6D5A20-9FD7-4CD6-B3FD-0A084F40B2DA}"/>
              </a:ext>
            </a:extLst>
          </p:cNvPr>
          <p:cNvSpPr txBox="1"/>
          <p:nvPr/>
        </p:nvSpPr>
        <p:spPr>
          <a:xfrm>
            <a:off x="843021" y="3268801"/>
            <a:ext cx="11343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السلام عليكم ورحمة الله وبركاته</a:t>
            </a:r>
            <a:endParaRPr kumimoji="0" lang="ar-AE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49325D-FCF0-47DE-8A66-D46A8F333E8B}"/>
              </a:ext>
            </a:extLst>
          </p:cNvPr>
          <p:cNvGrpSpPr/>
          <p:nvPr/>
        </p:nvGrpSpPr>
        <p:grpSpPr>
          <a:xfrm>
            <a:off x="0" y="8064"/>
            <a:ext cx="12192007" cy="6858007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8AF494-967C-4FC9-B5C4-1B9D6EDD5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2" t="23279" b="1819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DE6CE2-7D23-4A71-8C2D-DE8D6A8BC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398" r="3322" b="74710"/>
            <a:stretch/>
          </p:blipFill>
          <p:spPr>
            <a:xfrm>
              <a:off x="190305" y="0"/>
              <a:ext cx="1110342" cy="726334"/>
            </a:xfrm>
            <a:prstGeom prst="rect">
              <a:avLst/>
            </a:prstGeom>
          </p:spPr>
        </p:pic>
      </p:grp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85" y="515007"/>
            <a:ext cx="4726251" cy="5988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7E3CD7-66FF-497E-8952-50B21306E56C}"/>
              </a:ext>
            </a:extLst>
          </p:cNvPr>
          <p:cNvSpPr txBox="1"/>
          <p:nvPr/>
        </p:nvSpPr>
        <p:spPr>
          <a:xfrm>
            <a:off x="4605867" y="515007"/>
            <a:ext cx="1122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b="1" dirty="0" smtClean="0"/>
              <a:t>مثال :</a:t>
            </a:r>
            <a:endParaRPr lang="ar-OM" sz="32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528685C-2D5B-4105-80FA-215ABEC949E8}"/>
              </a:ext>
            </a:extLst>
          </p:cNvPr>
          <p:cNvSpPr txBox="1"/>
          <p:nvPr/>
        </p:nvSpPr>
        <p:spPr>
          <a:xfrm>
            <a:off x="1277008" y="1436573"/>
            <a:ext cx="518685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22539860">
                  <a:custGeom>
                    <a:avLst/>
                    <a:gdLst>
                      <a:gd name="connsiteX0" fmla="*/ 0 w 5097516"/>
                      <a:gd name="connsiteY0" fmla="*/ 0 h 769441"/>
                      <a:gd name="connsiteX1" fmla="*/ 739140 w 5097516"/>
                      <a:gd name="connsiteY1" fmla="*/ 0 h 769441"/>
                      <a:gd name="connsiteX2" fmla="*/ 1223404 w 5097516"/>
                      <a:gd name="connsiteY2" fmla="*/ 0 h 769441"/>
                      <a:gd name="connsiteX3" fmla="*/ 1707668 w 5097516"/>
                      <a:gd name="connsiteY3" fmla="*/ 0 h 769441"/>
                      <a:gd name="connsiteX4" fmla="*/ 2395833 w 5097516"/>
                      <a:gd name="connsiteY4" fmla="*/ 0 h 769441"/>
                      <a:gd name="connsiteX5" fmla="*/ 3083997 w 5097516"/>
                      <a:gd name="connsiteY5" fmla="*/ 0 h 769441"/>
                      <a:gd name="connsiteX6" fmla="*/ 3823137 w 5097516"/>
                      <a:gd name="connsiteY6" fmla="*/ 0 h 769441"/>
                      <a:gd name="connsiteX7" fmla="*/ 4409351 w 5097516"/>
                      <a:gd name="connsiteY7" fmla="*/ 0 h 769441"/>
                      <a:gd name="connsiteX8" fmla="*/ 5097516 w 5097516"/>
                      <a:gd name="connsiteY8" fmla="*/ 0 h 769441"/>
                      <a:gd name="connsiteX9" fmla="*/ 5097516 w 5097516"/>
                      <a:gd name="connsiteY9" fmla="*/ 400109 h 769441"/>
                      <a:gd name="connsiteX10" fmla="*/ 5097516 w 5097516"/>
                      <a:gd name="connsiteY10" fmla="*/ 769441 h 769441"/>
                      <a:gd name="connsiteX11" fmla="*/ 4409351 w 5097516"/>
                      <a:gd name="connsiteY11" fmla="*/ 769441 h 769441"/>
                      <a:gd name="connsiteX12" fmla="*/ 3874112 w 5097516"/>
                      <a:gd name="connsiteY12" fmla="*/ 769441 h 769441"/>
                      <a:gd name="connsiteX13" fmla="*/ 3389848 w 5097516"/>
                      <a:gd name="connsiteY13" fmla="*/ 769441 h 769441"/>
                      <a:gd name="connsiteX14" fmla="*/ 2803634 w 5097516"/>
                      <a:gd name="connsiteY14" fmla="*/ 769441 h 769441"/>
                      <a:gd name="connsiteX15" fmla="*/ 2115469 w 5097516"/>
                      <a:gd name="connsiteY15" fmla="*/ 769441 h 769441"/>
                      <a:gd name="connsiteX16" fmla="*/ 1376329 w 5097516"/>
                      <a:gd name="connsiteY16" fmla="*/ 769441 h 769441"/>
                      <a:gd name="connsiteX17" fmla="*/ 637190 w 5097516"/>
                      <a:gd name="connsiteY17" fmla="*/ 769441 h 769441"/>
                      <a:gd name="connsiteX18" fmla="*/ 0 w 5097516"/>
                      <a:gd name="connsiteY18" fmla="*/ 769441 h 769441"/>
                      <a:gd name="connsiteX19" fmla="*/ 0 w 5097516"/>
                      <a:gd name="connsiteY19" fmla="*/ 400109 h 769441"/>
                      <a:gd name="connsiteX20" fmla="*/ 0 w 5097516"/>
                      <a:gd name="connsiteY20" fmla="*/ 0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97516" h="769441" extrusionOk="0">
                        <a:moveTo>
                          <a:pt x="0" y="0"/>
                        </a:moveTo>
                        <a:cubicBezTo>
                          <a:pt x="301452" y="-2662"/>
                          <a:pt x="374800" y="29557"/>
                          <a:pt x="739140" y="0"/>
                        </a:cubicBezTo>
                        <a:cubicBezTo>
                          <a:pt x="1103480" y="-29557"/>
                          <a:pt x="1001557" y="-931"/>
                          <a:pt x="1223404" y="0"/>
                        </a:cubicBezTo>
                        <a:cubicBezTo>
                          <a:pt x="1445251" y="931"/>
                          <a:pt x="1538871" y="-19168"/>
                          <a:pt x="1707668" y="0"/>
                        </a:cubicBezTo>
                        <a:cubicBezTo>
                          <a:pt x="1876465" y="19168"/>
                          <a:pt x="2080019" y="-24357"/>
                          <a:pt x="2395833" y="0"/>
                        </a:cubicBezTo>
                        <a:cubicBezTo>
                          <a:pt x="2711647" y="24357"/>
                          <a:pt x="2881736" y="26953"/>
                          <a:pt x="3083997" y="0"/>
                        </a:cubicBezTo>
                        <a:cubicBezTo>
                          <a:pt x="3286258" y="-26953"/>
                          <a:pt x="3640489" y="27465"/>
                          <a:pt x="3823137" y="0"/>
                        </a:cubicBezTo>
                        <a:cubicBezTo>
                          <a:pt x="4005785" y="-27465"/>
                          <a:pt x="4178795" y="-6426"/>
                          <a:pt x="4409351" y="0"/>
                        </a:cubicBezTo>
                        <a:cubicBezTo>
                          <a:pt x="4639907" y="6426"/>
                          <a:pt x="4862121" y="9891"/>
                          <a:pt x="5097516" y="0"/>
                        </a:cubicBezTo>
                        <a:cubicBezTo>
                          <a:pt x="5088616" y="190139"/>
                          <a:pt x="5113165" y="288319"/>
                          <a:pt x="5097516" y="400109"/>
                        </a:cubicBezTo>
                        <a:cubicBezTo>
                          <a:pt x="5081867" y="511899"/>
                          <a:pt x="5114722" y="637635"/>
                          <a:pt x="5097516" y="769441"/>
                        </a:cubicBezTo>
                        <a:cubicBezTo>
                          <a:pt x="4919068" y="779636"/>
                          <a:pt x="4559563" y="769955"/>
                          <a:pt x="4409351" y="769441"/>
                        </a:cubicBezTo>
                        <a:cubicBezTo>
                          <a:pt x="4259139" y="768927"/>
                          <a:pt x="3993581" y="795953"/>
                          <a:pt x="3874112" y="769441"/>
                        </a:cubicBezTo>
                        <a:cubicBezTo>
                          <a:pt x="3754643" y="742929"/>
                          <a:pt x="3528562" y="761750"/>
                          <a:pt x="3389848" y="769441"/>
                        </a:cubicBezTo>
                        <a:cubicBezTo>
                          <a:pt x="3251134" y="777132"/>
                          <a:pt x="3047345" y="778425"/>
                          <a:pt x="2803634" y="769441"/>
                        </a:cubicBezTo>
                        <a:cubicBezTo>
                          <a:pt x="2559923" y="760457"/>
                          <a:pt x="2366789" y="766692"/>
                          <a:pt x="2115469" y="769441"/>
                        </a:cubicBezTo>
                        <a:cubicBezTo>
                          <a:pt x="1864150" y="772190"/>
                          <a:pt x="1687914" y="743865"/>
                          <a:pt x="1376329" y="769441"/>
                        </a:cubicBezTo>
                        <a:cubicBezTo>
                          <a:pt x="1064744" y="795017"/>
                          <a:pt x="990240" y="755170"/>
                          <a:pt x="637190" y="769441"/>
                        </a:cubicBezTo>
                        <a:cubicBezTo>
                          <a:pt x="284140" y="783712"/>
                          <a:pt x="318285" y="786594"/>
                          <a:pt x="0" y="769441"/>
                        </a:cubicBezTo>
                        <a:cubicBezTo>
                          <a:pt x="-15419" y="658838"/>
                          <a:pt x="-8461" y="481717"/>
                          <a:pt x="0" y="400109"/>
                        </a:cubicBezTo>
                        <a:cubicBezTo>
                          <a:pt x="8461" y="318501"/>
                          <a:pt x="-16622" y="1059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OM" sz="4400" b="1" dirty="0" smtClean="0">
                <a:solidFill>
                  <a:srgbClr val="FF0000"/>
                </a:solidFill>
              </a:rPr>
              <a:t>تَشْـرَبُ</a:t>
            </a:r>
            <a:r>
              <a:rPr lang="ar-SA" sz="4400" b="1" dirty="0" smtClean="0">
                <a:solidFill>
                  <a:srgbClr val="FF0000"/>
                </a:solidFill>
              </a:rPr>
              <a:t> </a:t>
            </a:r>
            <a:r>
              <a:rPr lang="ar-SA" sz="4400" b="1" dirty="0" smtClean="0">
                <a:solidFill>
                  <a:srgbClr val="00B050"/>
                </a:solidFill>
              </a:rPr>
              <a:t>الْــ</a:t>
            </a:r>
            <a:r>
              <a:rPr lang="ar-OM" sz="4400" b="1" dirty="0" smtClean="0">
                <a:solidFill>
                  <a:srgbClr val="00B050"/>
                </a:solidFill>
              </a:rPr>
              <a:t>بِنْتُ</a:t>
            </a:r>
            <a:r>
              <a:rPr lang="ar-SA" sz="4400" b="1" dirty="0" smtClean="0">
                <a:solidFill>
                  <a:srgbClr val="FF0000"/>
                </a:solidFill>
              </a:rPr>
              <a:t> </a:t>
            </a:r>
            <a:r>
              <a:rPr lang="ar-SA" sz="4400" b="1" dirty="0" smtClean="0">
                <a:solidFill>
                  <a:schemeClr val="accent5">
                    <a:lumMod val="75000"/>
                  </a:schemeClr>
                </a:solidFill>
              </a:rPr>
              <a:t>الْــ</a:t>
            </a:r>
            <a:r>
              <a:rPr lang="ar-OM" sz="4400" b="1" dirty="0" smtClean="0">
                <a:solidFill>
                  <a:schemeClr val="accent5">
                    <a:lumMod val="75000"/>
                  </a:schemeClr>
                </a:solidFill>
              </a:rPr>
              <a:t>حَـلِـيبَ</a:t>
            </a:r>
            <a:r>
              <a:rPr lang="ar-SA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4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ar-OM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3C3573CD-66E9-4B06-A3E1-6B96786ED293}"/>
              </a:ext>
            </a:extLst>
          </p:cNvPr>
          <p:cNvCxnSpPr>
            <a:cxnSpLocks/>
          </p:cNvCxnSpPr>
          <p:nvPr/>
        </p:nvCxnSpPr>
        <p:spPr>
          <a:xfrm>
            <a:off x="5529329" y="2283288"/>
            <a:ext cx="0" cy="848795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A1F023D-7210-441F-8818-1024CF6A6F94}"/>
              </a:ext>
            </a:extLst>
          </p:cNvPr>
          <p:cNvSpPr txBox="1"/>
          <p:nvPr/>
        </p:nvSpPr>
        <p:spPr>
          <a:xfrm>
            <a:off x="4977536" y="3168031"/>
            <a:ext cx="110358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/>
              <a:t>فِــعْــلٌ</a:t>
            </a:r>
            <a:endParaRPr lang="ar-OM" sz="3200" b="1" dirty="0"/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B628BB0B-E3FE-49E4-99DB-E37410D41F95}"/>
              </a:ext>
            </a:extLst>
          </p:cNvPr>
          <p:cNvCxnSpPr>
            <a:cxnSpLocks/>
          </p:cNvCxnSpPr>
          <p:nvPr/>
        </p:nvCxnSpPr>
        <p:spPr>
          <a:xfrm>
            <a:off x="3941972" y="2206014"/>
            <a:ext cx="0" cy="848795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3B9E914-2097-46A4-B6C5-720F78135280}"/>
              </a:ext>
            </a:extLst>
          </p:cNvPr>
          <p:cNvSpPr txBox="1"/>
          <p:nvPr/>
        </p:nvSpPr>
        <p:spPr>
          <a:xfrm>
            <a:off x="3220383" y="3132083"/>
            <a:ext cx="12773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/>
              <a:t>فَــاعِــلٌ</a:t>
            </a:r>
            <a:endParaRPr lang="ar-OM" sz="3200" b="1" dirty="0"/>
          </a:p>
        </p:txBody>
      </p:sp>
    </p:spTree>
    <p:extLst>
      <p:ext uri="{BB962C8B-B14F-4D97-AF65-F5344CB8AC3E}">
        <p14:creationId xmlns:p14="http://schemas.microsoft.com/office/powerpoint/2010/main" val="19359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49325D-FCF0-47DE-8A66-D46A8F333E8B}"/>
              </a:ext>
            </a:extLst>
          </p:cNvPr>
          <p:cNvGrpSpPr/>
          <p:nvPr/>
        </p:nvGrpSpPr>
        <p:grpSpPr>
          <a:xfrm>
            <a:off x="0" y="-7"/>
            <a:ext cx="12192007" cy="6858007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8AF494-967C-4FC9-B5C4-1B9D6EDD5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2" t="23279" b="1819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DE6CE2-7D23-4A71-8C2D-DE8D6A8BC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398" r="3322" b="74710"/>
            <a:stretch/>
          </p:blipFill>
          <p:spPr>
            <a:xfrm>
              <a:off x="190305" y="0"/>
              <a:ext cx="1110342" cy="726334"/>
            </a:xfrm>
            <a:prstGeom prst="rect">
              <a:avLst/>
            </a:prstGeom>
          </p:spPr>
        </p:pic>
      </p:grpSp>
      <p:cxnSp>
        <p:nvCxnSpPr>
          <p:cNvPr id="9" name="رابط كسهم مستقيم 8"/>
          <p:cNvCxnSpPr/>
          <p:nvPr/>
        </p:nvCxnSpPr>
        <p:spPr>
          <a:xfrm>
            <a:off x="7329901" y="3031376"/>
            <a:ext cx="903109" cy="10676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2515772" y="3234297"/>
            <a:ext cx="807156" cy="11853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7329901" y="4113201"/>
            <a:ext cx="1642532" cy="6999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200" b="1" dirty="0" smtClean="0"/>
              <a:t>الْـفِعْلُ </a:t>
            </a:r>
            <a:endParaRPr lang="ar-OM" sz="3200" b="1" dirty="0"/>
          </a:p>
        </p:txBody>
      </p:sp>
      <p:sp>
        <p:nvSpPr>
          <p:cNvPr id="16" name="شكل بيضاوي 15"/>
          <p:cNvSpPr/>
          <p:nvPr/>
        </p:nvSpPr>
        <p:spPr>
          <a:xfrm>
            <a:off x="1633828" y="4453619"/>
            <a:ext cx="1763888" cy="6434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/>
              <a:t>ا</a:t>
            </a:r>
            <a:r>
              <a:rPr lang="ar-OM" sz="3200" b="1" dirty="0" smtClean="0"/>
              <a:t>لْـفَاعِلُ</a:t>
            </a:r>
            <a:r>
              <a:rPr lang="ar-OM" dirty="0" smtClean="0"/>
              <a:t> </a:t>
            </a:r>
            <a:endParaRPr lang="ar-OM" dirty="0"/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9435185" y="253278"/>
            <a:ext cx="2452014" cy="1334698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4000" b="1" dirty="0" smtClean="0">
                <a:solidFill>
                  <a:srgbClr val="FF0000"/>
                </a:solidFill>
              </a:rPr>
              <a:t>أَسْـتَنْتِجُ</a:t>
            </a:r>
            <a:endParaRPr lang="ar-OM" sz="4000" b="1" dirty="0">
              <a:solidFill>
                <a:srgbClr val="FF0000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957590" y="247740"/>
            <a:ext cx="5991292" cy="1733511"/>
          </a:xfrm>
          <a:prstGeom prst="ellipse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4400" b="1" dirty="0" smtClean="0">
                <a:solidFill>
                  <a:schemeClr val="tx1"/>
                </a:solidFill>
              </a:rPr>
              <a:t>الْـجُمْلَةُ الْفِعْلِيَّةُ</a:t>
            </a:r>
          </a:p>
          <a:p>
            <a:pPr algn="ctr"/>
            <a:r>
              <a:rPr lang="ar-OM" sz="3600" b="1" dirty="0" smtClean="0">
                <a:solidFill>
                  <a:schemeClr val="tx1"/>
                </a:solidFill>
              </a:rPr>
              <a:t>تَـبْـدَأُ بِـفِعْـلٍ</a:t>
            </a:r>
            <a:endParaRPr lang="ar-OM" sz="3600" b="1" dirty="0">
              <a:solidFill>
                <a:schemeClr val="tx1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62481" y="2254342"/>
            <a:ext cx="5318975" cy="10818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4000" b="1" dirty="0" smtClean="0">
                <a:solidFill>
                  <a:schemeClr val="accent5">
                    <a:lumMod val="50000"/>
                  </a:schemeClr>
                </a:solidFill>
              </a:rPr>
              <a:t>لَـهَـا رُكْـنَـانِ</a:t>
            </a:r>
            <a:endParaRPr lang="ar-OM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3541691" y="3479880"/>
            <a:ext cx="3528810" cy="111787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600" b="1" i="1" dirty="0" smtClean="0"/>
              <a:t>غَـرَّدَ الْـبُلْـبُلُ .</a:t>
            </a:r>
            <a:endParaRPr lang="ar-OM" sz="3600" b="1" i="1" dirty="0"/>
          </a:p>
        </p:txBody>
      </p:sp>
      <p:cxnSp>
        <p:nvCxnSpPr>
          <p:cNvPr id="22" name="رابط بشكل مرفق 21"/>
          <p:cNvCxnSpPr/>
          <p:nvPr/>
        </p:nvCxnSpPr>
        <p:spPr>
          <a:xfrm>
            <a:off x="6207796" y="4096538"/>
            <a:ext cx="1313645" cy="699911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بشكل مرفق 23"/>
          <p:cNvCxnSpPr/>
          <p:nvPr/>
        </p:nvCxnSpPr>
        <p:spPr>
          <a:xfrm rot="10800000" flipV="1">
            <a:off x="3322929" y="4141834"/>
            <a:ext cx="1196893" cy="855168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 animBg="1"/>
      <p:bldP spid="12" grpId="0" animBg="1"/>
      <p:bldP spid="1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5E39C3-CC6A-41AB-84A5-5C0909F96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082B7E-D7CD-4795-8288-020482ACD0D4}"/>
              </a:ext>
            </a:extLst>
          </p:cNvPr>
          <p:cNvSpPr txBox="1"/>
          <p:nvPr/>
        </p:nvSpPr>
        <p:spPr>
          <a:xfrm>
            <a:off x="7527636" y="36404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(AH) Manal Black" pitchFamily="2" charset="-78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A4165467-83CD-401B-A361-15BE8D80961B}"/>
              </a:ext>
            </a:extLst>
          </p:cNvPr>
          <p:cNvSpPr/>
          <p:nvPr/>
        </p:nvSpPr>
        <p:spPr>
          <a:xfrm>
            <a:off x="1580444" y="150261"/>
            <a:ext cx="8212913" cy="1229449"/>
          </a:xfrm>
          <a:custGeom>
            <a:avLst/>
            <a:gdLst>
              <a:gd name="connsiteX0" fmla="*/ 204912 w 7895070"/>
              <a:gd name="connsiteY0" fmla="*/ 0 h 1229449"/>
              <a:gd name="connsiteX1" fmla="*/ 719561 w 7895070"/>
              <a:gd name="connsiteY1" fmla="*/ 0 h 1229449"/>
              <a:gd name="connsiteX2" fmla="*/ 1157308 w 7895070"/>
              <a:gd name="connsiteY2" fmla="*/ 0 h 1229449"/>
              <a:gd name="connsiteX3" fmla="*/ 1825761 w 7895070"/>
              <a:gd name="connsiteY3" fmla="*/ 0 h 1229449"/>
              <a:gd name="connsiteX4" fmla="*/ 2263508 w 7895070"/>
              <a:gd name="connsiteY4" fmla="*/ 0 h 1229449"/>
              <a:gd name="connsiteX5" fmla="*/ 2624354 w 7895070"/>
              <a:gd name="connsiteY5" fmla="*/ 0 h 1229449"/>
              <a:gd name="connsiteX6" fmla="*/ 3062101 w 7895070"/>
              <a:gd name="connsiteY6" fmla="*/ 0 h 1229449"/>
              <a:gd name="connsiteX7" fmla="*/ 3576751 w 7895070"/>
              <a:gd name="connsiteY7" fmla="*/ 0 h 1229449"/>
              <a:gd name="connsiteX8" fmla="*/ 4168301 w 7895070"/>
              <a:gd name="connsiteY8" fmla="*/ 0 h 1229449"/>
              <a:gd name="connsiteX9" fmla="*/ 4606049 w 7895070"/>
              <a:gd name="connsiteY9" fmla="*/ 0 h 1229449"/>
              <a:gd name="connsiteX10" fmla="*/ 5351402 w 7895070"/>
              <a:gd name="connsiteY10" fmla="*/ 0 h 1229449"/>
              <a:gd name="connsiteX11" fmla="*/ 5942953 w 7895070"/>
              <a:gd name="connsiteY11" fmla="*/ 0 h 1229449"/>
              <a:gd name="connsiteX12" fmla="*/ 6688307 w 7895070"/>
              <a:gd name="connsiteY12" fmla="*/ 0 h 1229449"/>
              <a:gd name="connsiteX13" fmla="*/ 7356759 w 7895070"/>
              <a:gd name="connsiteY13" fmla="*/ 0 h 1229449"/>
              <a:gd name="connsiteX14" fmla="*/ 7895070 w 7895070"/>
              <a:gd name="connsiteY14" fmla="*/ 0 h 1229449"/>
              <a:gd name="connsiteX15" fmla="*/ 7895070 w 7895070"/>
              <a:gd name="connsiteY15" fmla="*/ 0 h 1229449"/>
              <a:gd name="connsiteX16" fmla="*/ 7895070 w 7895070"/>
              <a:gd name="connsiteY16" fmla="*/ 522514 h 1229449"/>
              <a:gd name="connsiteX17" fmla="*/ 7895070 w 7895070"/>
              <a:gd name="connsiteY17" fmla="*/ 1024537 h 1229449"/>
              <a:gd name="connsiteX18" fmla="*/ 7690158 w 7895070"/>
              <a:gd name="connsiteY18" fmla="*/ 1229449 h 1229449"/>
              <a:gd name="connsiteX19" fmla="*/ 6944804 w 7895070"/>
              <a:gd name="connsiteY19" fmla="*/ 1229449 h 1229449"/>
              <a:gd name="connsiteX20" fmla="*/ 6276352 w 7895070"/>
              <a:gd name="connsiteY20" fmla="*/ 1229449 h 1229449"/>
              <a:gd name="connsiteX21" fmla="*/ 5607900 w 7895070"/>
              <a:gd name="connsiteY21" fmla="*/ 1229449 h 1229449"/>
              <a:gd name="connsiteX22" fmla="*/ 4939448 w 7895070"/>
              <a:gd name="connsiteY22" fmla="*/ 1229449 h 1229449"/>
              <a:gd name="connsiteX23" fmla="*/ 4501700 w 7895070"/>
              <a:gd name="connsiteY23" fmla="*/ 1229449 h 1229449"/>
              <a:gd name="connsiteX24" fmla="*/ 3756346 w 7895070"/>
              <a:gd name="connsiteY24" fmla="*/ 1229449 h 1229449"/>
              <a:gd name="connsiteX25" fmla="*/ 3164796 w 7895070"/>
              <a:gd name="connsiteY25" fmla="*/ 1229449 h 1229449"/>
              <a:gd name="connsiteX26" fmla="*/ 2803950 w 7895070"/>
              <a:gd name="connsiteY26" fmla="*/ 1229449 h 1229449"/>
              <a:gd name="connsiteX27" fmla="*/ 2212399 w 7895070"/>
              <a:gd name="connsiteY27" fmla="*/ 1229449 h 1229449"/>
              <a:gd name="connsiteX28" fmla="*/ 1697750 w 7895070"/>
              <a:gd name="connsiteY28" fmla="*/ 1229449 h 1229449"/>
              <a:gd name="connsiteX29" fmla="*/ 1183101 w 7895070"/>
              <a:gd name="connsiteY29" fmla="*/ 1229449 h 1229449"/>
              <a:gd name="connsiteX30" fmla="*/ 668452 w 7895070"/>
              <a:gd name="connsiteY30" fmla="*/ 1229449 h 1229449"/>
              <a:gd name="connsiteX31" fmla="*/ 0 w 7895070"/>
              <a:gd name="connsiteY31" fmla="*/ 1229449 h 1229449"/>
              <a:gd name="connsiteX32" fmla="*/ 0 w 7895070"/>
              <a:gd name="connsiteY32" fmla="*/ 1229449 h 1229449"/>
              <a:gd name="connsiteX33" fmla="*/ 0 w 7895070"/>
              <a:gd name="connsiteY33" fmla="*/ 706935 h 1229449"/>
              <a:gd name="connsiteX34" fmla="*/ 0 w 7895070"/>
              <a:gd name="connsiteY34" fmla="*/ 204912 h 1229449"/>
              <a:gd name="connsiteX35" fmla="*/ 204912 w 7895070"/>
              <a:gd name="connsiteY35" fmla="*/ 0 h 122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95070" h="1229449" fill="none" extrusionOk="0">
                <a:moveTo>
                  <a:pt x="204912" y="0"/>
                </a:moveTo>
                <a:cubicBezTo>
                  <a:pt x="396157" y="-20154"/>
                  <a:pt x="566286" y="14191"/>
                  <a:pt x="719561" y="0"/>
                </a:cubicBezTo>
                <a:cubicBezTo>
                  <a:pt x="872836" y="-14191"/>
                  <a:pt x="988151" y="8053"/>
                  <a:pt x="1157308" y="0"/>
                </a:cubicBezTo>
                <a:cubicBezTo>
                  <a:pt x="1326465" y="-8053"/>
                  <a:pt x="1562497" y="38099"/>
                  <a:pt x="1825761" y="0"/>
                </a:cubicBezTo>
                <a:cubicBezTo>
                  <a:pt x="2089025" y="-38099"/>
                  <a:pt x="2159602" y="5470"/>
                  <a:pt x="2263508" y="0"/>
                </a:cubicBezTo>
                <a:cubicBezTo>
                  <a:pt x="2367414" y="-5470"/>
                  <a:pt x="2550041" y="8383"/>
                  <a:pt x="2624354" y="0"/>
                </a:cubicBezTo>
                <a:cubicBezTo>
                  <a:pt x="2698667" y="-8383"/>
                  <a:pt x="2875760" y="8498"/>
                  <a:pt x="3062101" y="0"/>
                </a:cubicBezTo>
                <a:cubicBezTo>
                  <a:pt x="3248442" y="-8498"/>
                  <a:pt x="3385998" y="57388"/>
                  <a:pt x="3576751" y="0"/>
                </a:cubicBezTo>
                <a:cubicBezTo>
                  <a:pt x="3767504" y="-57388"/>
                  <a:pt x="4010440" y="59796"/>
                  <a:pt x="4168301" y="0"/>
                </a:cubicBezTo>
                <a:cubicBezTo>
                  <a:pt x="4326162" y="-59796"/>
                  <a:pt x="4456114" y="12776"/>
                  <a:pt x="4606049" y="0"/>
                </a:cubicBezTo>
                <a:cubicBezTo>
                  <a:pt x="4755984" y="-12776"/>
                  <a:pt x="5026182" y="85428"/>
                  <a:pt x="5351402" y="0"/>
                </a:cubicBezTo>
                <a:cubicBezTo>
                  <a:pt x="5676622" y="-85428"/>
                  <a:pt x="5676976" y="54105"/>
                  <a:pt x="5942953" y="0"/>
                </a:cubicBezTo>
                <a:cubicBezTo>
                  <a:pt x="6208930" y="-54105"/>
                  <a:pt x="6377509" y="60374"/>
                  <a:pt x="6688307" y="0"/>
                </a:cubicBezTo>
                <a:cubicBezTo>
                  <a:pt x="6999105" y="-60374"/>
                  <a:pt x="7163268" y="36141"/>
                  <a:pt x="7356759" y="0"/>
                </a:cubicBezTo>
                <a:cubicBezTo>
                  <a:pt x="7550250" y="-36141"/>
                  <a:pt x="7752519" y="20094"/>
                  <a:pt x="7895070" y="0"/>
                </a:cubicBezTo>
                <a:lnTo>
                  <a:pt x="7895070" y="0"/>
                </a:lnTo>
                <a:cubicBezTo>
                  <a:pt x="7899803" y="255442"/>
                  <a:pt x="7861517" y="416392"/>
                  <a:pt x="7895070" y="522514"/>
                </a:cubicBezTo>
                <a:cubicBezTo>
                  <a:pt x="7928623" y="628636"/>
                  <a:pt x="7886463" y="801435"/>
                  <a:pt x="7895070" y="1024537"/>
                </a:cubicBezTo>
                <a:cubicBezTo>
                  <a:pt x="7897426" y="1130743"/>
                  <a:pt x="7778149" y="1231415"/>
                  <a:pt x="7690158" y="1229449"/>
                </a:cubicBezTo>
                <a:cubicBezTo>
                  <a:pt x="7465722" y="1295247"/>
                  <a:pt x="7263318" y="1219024"/>
                  <a:pt x="6944804" y="1229449"/>
                </a:cubicBezTo>
                <a:cubicBezTo>
                  <a:pt x="6626290" y="1239874"/>
                  <a:pt x="6573077" y="1209853"/>
                  <a:pt x="6276352" y="1229449"/>
                </a:cubicBezTo>
                <a:cubicBezTo>
                  <a:pt x="5979627" y="1249045"/>
                  <a:pt x="5814331" y="1164342"/>
                  <a:pt x="5607900" y="1229449"/>
                </a:cubicBezTo>
                <a:cubicBezTo>
                  <a:pt x="5401469" y="1294556"/>
                  <a:pt x="5183067" y="1207489"/>
                  <a:pt x="4939448" y="1229449"/>
                </a:cubicBezTo>
                <a:cubicBezTo>
                  <a:pt x="4695829" y="1251409"/>
                  <a:pt x="4705708" y="1193392"/>
                  <a:pt x="4501700" y="1229449"/>
                </a:cubicBezTo>
                <a:cubicBezTo>
                  <a:pt x="4297692" y="1265506"/>
                  <a:pt x="4123340" y="1179522"/>
                  <a:pt x="3756346" y="1229449"/>
                </a:cubicBezTo>
                <a:cubicBezTo>
                  <a:pt x="3389352" y="1279376"/>
                  <a:pt x="3332968" y="1212910"/>
                  <a:pt x="3164796" y="1229449"/>
                </a:cubicBezTo>
                <a:cubicBezTo>
                  <a:pt x="2996624" y="1245988"/>
                  <a:pt x="2948637" y="1218309"/>
                  <a:pt x="2803950" y="1229449"/>
                </a:cubicBezTo>
                <a:cubicBezTo>
                  <a:pt x="2659263" y="1240589"/>
                  <a:pt x="2371251" y="1215656"/>
                  <a:pt x="2212399" y="1229449"/>
                </a:cubicBezTo>
                <a:cubicBezTo>
                  <a:pt x="2053547" y="1243242"/>
                  <a:pt x="1939662" y="1198753"/>
                  <a:pt x="1697750" y="1229449"/>
                </a:cubicBezTo>
                <a:cubicBezTo>
                  <a:pt x="1455838" y="1260145"/>
                  <a:pt x="1379251" y="1229383"/>
                  <a:pt x="1183101" y="1229449"/>
                </a:cubicBezTo>
                <a:cubicBezTo>
                  <a:pt x="986951" y="1229515"/>
                  <a:pt x="797767" y="1204621"/>
                  <a:pt x="668452" y="1229449"/>
                </a:cubicBezTo>
                <a:cubicBezTo>
                  <a:pt x="539137" y="1254277"/>
                  <a:pt x="137948" y="1195621"/>
                  <a:pt x="0" y="1229449"/>
                </a:cubicBezTo>
                <a:lnTo>
                  <a:pt x="0" y="1229449"/>
                </a:lnTo>
                <a:cubicBezTo>
                  <a:pt x="-27983" y="1064694"/>
                  <a:pt x="9443" y="884050"/>
                  <a:pt x="0" y="706935"/>
                </a:cubicBezTo>
                <a:cubicBezTo>
                  <a:pt x="-9443" y="529820"/>
                  <a:pt x="40388" y="382278"/>
                  <a:pt x="0" y="204912"/>
                </a:cubicBezTo>
                <a:cubicBezTo>
                  <a:pt x="-6241" y="93844"/>
                  <a:pt x="83916" y="-1654"/>
                  <a:pt x="204912" y="0"/>
                </a:cubicBezTo>
                <a:close/>
              </a:path>
              <a:path w="7895070" h="1229449" stroke="0" extrusionOk="0">
                <a:moveTo>
                  <a:pt x="204912" y="0"/>
                </a:moveTo>
                <a:cubicBezTo>
                  <a:pt x="384835" y="-46765"/>
                  <a:pt x="586917" y="44733"/>
                  <a:pt x="719561" y="0"/>
                </a:cubicBezTo>
                <a:cubicBezTo>
                  <a:pt x="852205" y="-44733"/>
                  <a:pt x="993855" y="13439"/>
                  <a:pt x="1080407" y="0"/>
                </a:cubicBezTo>
                <a:cubicBezTo>
                  <a:pt x="1166959" y="-13439"/>
                  <a:pt x="1577200" y="81650"/>
                  <a:pt x="1825761" y="0"/>
                </a:cubicBezTo>
                <a:cubicBezTo>
                  <a:pt x="2074322" y="-81650"/>
                  <a:pt x="2194868" y="5700"/>
                  <a:pt x="2340410" y="0"/>
                </a:cubicBezTo>
                <a:cubicBezTo>
                  <a:pt x="2485952" y="-5700"/>
                  <a:pt x="2647699" y="1089"/>
                  <a:pt x="2855059" y="0"/>
                </a:cubicBezTo>
                <a:cubicBezTo>
                  <a:pt x="3062419" y="-1089"/>
                  <a:pt x="3339621" y="13378"/>
                  <a:pt x="3600413" y="0"/>
                </a:cubicBezTo>
                <a:cubicBezTo>
                  <a:pt x="3861205" y="-13378"/>
                  <a:pt x="3896612" y="41659"/>
                  <a:pt x="4038160" y="0"/>
                </a:cubicBezTo>
                <a:cubicBezTo>
                  <a:pt x="4179708" y="-41659"/>
                  <a:pt x="4565146" y="70159"/>
                  <a:pt x="4783514" y="0"/>
                </a:cubicBezTo>
                <a:cubicBezTo>
                  <a:pt x="5001882" y="-70159"/>
                  <a:pt x="5220578" y="185"/>
                  <a:pt x="5528868" y="0"/>
                </a:cubicBezTo>
                <a:cubicBezTo>
                  <a:pt x="5837158" y="-185"/>
                  <a:pt x="5963159" y="56059"/>
                  <a:pt x="6120418" y="0"/>
                </a:cubicBezTo>
                <a:cubicBezTo>
                  <a:pt x="6277677" y="-56059"/>
                  <a:pt x="6508599" y="46075"/>
                  <a:pt x="6865772" y="0"/>
                </a:cubicBezTo>
                <a:cubicBezTo>
                  <a:pt x="7222945" y="-46075"/>
                  <a:pt x="7150876" y="16783"/>
                  <a:pt x="7380421" y="0"/>
                </a:cubicBezTo>
                <a:cubicBezTo>
                  <a:pt x="7609966" y="-16783"/>
                  <a:pt x="7692845" y="37158"/>
                  <a:pt x="7895070" y="0"/>
                </a:cubicBezTo>
                <a:lnTo>
                  <a:pt x="7895070" y="0"/>
                </a:lnTo>
                <a:cubicBezTo>
                  <a:pt x="7923489" y="185120"/>
                  <a:pt x="7844949" y="407607"/>
                  <a:pt x="7895070" y="522514"/>
                </a:cubicBezTo>
                <a:cubicBezTo>
                  <a:pt x="7945191" y="637421"/>
                  <a:pt x="7868884" y="867839"/>
                  <a:pt x="7895070" y="1024537"/>
                </a:cubicBezTo>
                <a:cubicBezTo>
                  <a:pt x="7890481" y="1126262"/>
                  <a:pt x="7799339" y="1225690"/>
                  <a:pt x="7690158" y="1229449"/>
                </a:cubicBezTo>
                <a:cubicBezTo>
                  <a:pt x="7403218" y="1264172"/>
                  <a:pt x="7334978" y="1223583"/>
                  <a:pt x="7098607" y="1229449"/>
                </a:cubicBezTo>
                <a:cubicBezTo>
                  <a:pt x="6862236" y="1235315"/>
                  <a:pt x="6569525" y="1184006"/>
                  <a:pt x="6430155" y="1229449"/>
                </a:cubicBezTo>
                <a:cubicBezTo>
                  <a:pt x="6290785" y="1274892"/>
                  <a:pt x="6195346" y="1192237"/>
                  <a:pt x="6069309" y="1229449"/>
                </a:cubicBezTo>
                <a:cubicBezTo>
                  <a:pt x="5943272" y="1266661"/>
                  <a:pt x="5727730" y="1213824"/>
                  <a:pt x="5631562" y="1229449"/>
                </a:cubicBezTo>
                <a:cubicBezTo>
                  <a:pt x="5535394" y="1245074"/>
                  <a:pt x="5235247" y="1214150"/>
                  <a:pt x="4963110" y="1229449"/>
                </a:cubicBezTo>
                <a:cubicBezTo>
                  <a:pt x="4690973" y="1244748"/>
                  <a:pt x="4679973" y="1188739"/>
                  <a:pt x="4448461" y="1229449"/>
                </a:cubicBezTo>
                <a:cubicBezTo>
                  <a:pt x="4216949" y="1270159"/>
                  <a:pt x="4122384" y="1182413"/>
                  <a:pt x="4010713" y="1229449"/>
                </a:cubicBezTo>
                <a:cubicBezTo>
                  <a:pt x="3899042" y="1276485"/>
                  <a:pt x="3569539" y="1211876"/>
                  <a:pt x="3342261" y="1229449"/>
                </a:cubicBezTo>
                <a:cubicBezTo>
                  <a:pt x="3114983" y="1247022"/>
                  <a:pt x="2991722" y="1193752"/>
                  <a:pt x="2750710" y="1229449"/>
                </a:cubicBezTo>
                <a:cubicBezTo>
                  <a:pt x="2509698" y="1265146"/>
                  <a:pt x="2370951" y="1189978"/>
                  <a:pt x="2159160" y="1229449"/>
                </a:cubicBezTo>
                <a:cubicBezTo>
                  <a:pt x="1947369" y="1268920"/>
                  <a:pt x="1763488" y="1156245"/>
                  <a:pt x="1413806" y="1229449"/>
                </a:cubicBezTo>
                <a:cubicBezTo>
                  <a:pt x="1064124" y="1302653"/>
                  <a:pt x="1052953" y="1162214"/>
                  <a:pt x="745354" y="1229449"/>
                </a:cubicBezTo>
                <a:cubicBezTo>
                  <a:pt x="437755" y="1296684"/>
                  <a:pt x="177760" y="1208047"/>
                  <a:pt x="0" y="1229449"/>
                </a:cubicBezTo>
                <a:lnTo>
                  <a:pt x="0" y="1229449"/>
                </a:lnTo>
                <a:cubicBezTo>
                  <a:pt x="-57675" y="1030713"/>
                  <a:pt x="15579" y="854561"/>
                  <a:pt x="0" y="727426"/>
                </a:cubicBezTo>
                <a:cubicBezTo>
                  <a:pt x="-15579" y="600291"/>
                  <a:pt x="41892" y="428519"/>
                  <a:pt x="0" y="204912"/>
                </a:cubicBezTo>
                <a:cubicBezTo>
                  <a:pt x="13491" y="68320"/>
                  <a:pt x="65342" y="-10120"/>
                  <a:pt x="20491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>
              <a:schemeClr val="accent1">
                <a:alpha val="78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هيا أقرأ الجمل وأحدد </a:t>
            </a:r>
            <a:r>
              <a:rPr kumimoji="0" lang="ar-OM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الفعل والفاعل</a:t>
            </a:r>
            <a:endParaRPr kumimoji="0" lang="ar-OM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C15B2865-8CFE-4C9A-88E3-39B04F5B27BD}"/>
              </a:ext>
            </a:extLst>
          </p:cNvPr>
          <p:cNvSpPr/>
          <p:nvPr/>
        </p:nvSpPr>
        <p:spPr>
          <a:xfrm>
            <a:off x="6847326" y="2925251"/>
            <a:ext cx="4865031" cy="1124165"/>
          </a:xfrm>
          <a:custGeom>
            <a:avLst/>
            <a:gdLst>
              <a:gd name="connsiteX0" fmla="*/ 187365 w 4865031"/>
              <a:gd name="connsiteY0" fmla="*/ 0 h 1124165"/>
              <a:gd name="connsiteX1" fmla="*/ 678520 w 4865031"/>
              <a:gd name="connsiteY1" fmla="*/ 0 h 1124165"/>
              <a:gd name="connsiteX2" fmla="*/ 1122898 w 4865031"/>
              <a:gd name="connsiteY2" fmla="*/ 0 h 1124165"/>
              <a:gd name="connsiteX3" fmla="*/ 1567276 w 4865031"/>
              <a:gd name="connsiteY3" fmla="*/ 0 h 1124165"/>
              <a:gd name="connsiteX4" fmla="*/ 2151985 w 4865031"/>
              <a:gd name="connsiteY4" fmla="*/ 0 h 1124165"/>
              <a:gd name="connsiteX5" fmla="*/ 2643140 w 4865031"/>
              <a:gd name="connsiteY5" fmla="*/ 0 h 1124165"/>
              <a:gd name="connsiteX6" fmla="*/ 3274625 w 4865031"/>
              <a:gd name="connsiteY6" fmla="*/ 0 h 1124165"/>
              <a:gd name="connsiteX7" fmla="*/ 3765779 w 4865031"/>
              <a:gd name="connsiteY7" fmla="*/ 0 h 1124165"/>
              <a:gd name="connsiteX8" fmla="*/ 4865031 w 4865031"/>
              <a:gd name="connsiteY8" fmla="*/ 0 h 1124165"/>
              <a:gd name="connsiteX9" fmla="*/ 4865031 w 4865031"/>
              <a:gd name="connsiteY9" fmla="*/ 0 h 1124165"/>
              <a:gd name="connsiteX10" fmla="*/ 4865031 w 4865031"/>
              <a:gd name="connsiteY10" fmla="*/ 440296 h 1124165"/>
              <a:gd name="connsiteX11" fmla="*/ 4865031 w 4865031"/>
              <a:gd name="connsiteY11" fmla="*/ 936800 h 1124165"/>
              <a:gd name="connsiteX12" fmla="*/ 4677666 w 4865031"/>
              <a:gd name="connsiteY12" fmla="*/ 1124165 h 1124165"/>
              <a:gd name="connsiteX13" fmla="*/ 4186511 w 4865031"/>
              <a:gd name="connsiteY13" fmla="*/ 1124165 h 1124165"/>
              <a:gd name="connsiteX14" fmla="*/ 3508250 w 4865031"/>
              <a:gd name="connsiteY14" fmla="*/ 1124165 h 1124165"/>
              <a:gd name="connsiteX15" fmla="*/ 3017095 w 4865031"/>
              <a:gd name="connsiteY15" fmla="*/ 1124165 h 1124165"/>
              <a:gd name="connsiteX16" fmla="*/ 2572716 w 4865031"/>
              <a:gd name="connsiteY16" fmla="*/ 1124165 h 1124165"/>
              <a:gd name="connsiteX17" fmla="*/ 2128338 w 4865031"/>
              <a:gd name="connsiteY17" fmla="*/ 1124165 h 1124165"/>
              <a:gd name="connsiteX18" fmla="*/ 1496853 w 4865031"/>
              <a:gd name="connsiteY18" fmla="*/ 1124165 h 1124165"/>
              <a:gd name="connsiteX19" fmla="*/ 1052475 w 4865031"/>
              <a:gd name="connsiteY19" fmla="*/ 1124165 h 1124165"/>
              <a:gd name="connsiteX20" fmla="*/ 0 w 4865031"/>
              <a:gd name="connsiteY20" fmla="*/ 1124165 h 1124165"/>
              <a:gd name="connsiteX21" fmla="*/ 0 w 4865031"/>
              <a:gd name="connsiteY21" fmla="*/ 1124165 h 1124165"/>
              <a:gd name="connsiteX22" fmla="*/ 0 w 4865031"/>
              <a:gd name="connsiteY22" fmla="*/ 674501 h 1124165"/>
              <a:gd name="connsiteX23" fmla="*/ 0 w 4865031"/>
              <a:gd name="connsiteY23" fmla="*/ 187365 h 1124165"/>
              <a:gd name="connsiteX24" fmla="*/ 187365 w 4865031"/>
              <a:gd name="connsiteY24" fmla="*/ 0 h 112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65031" h="1124165" fill="none" extrusionOk="0">
                <a:moveTo>
                  <a:pt x="187365" y="0"/>
                </a:moveTo>
                <a:cubicBezTo>
                  <a:pt x="352077" y="-28927"/>
                  <a:pt x="459949" y="19179"/>
                  <a:pt x="678520" y="0"/>
                </a:cubicBezTo>
                <a:cubicBezTo>
                  <a:pt x="897091" y="-19179"/>
                  <a:pt x="972491" y="41508"/>
                  <a:pt x="1122898" y="0"/>
                </a:cubicBezTo>
                <a:cubicBezTo>
                  <a:pt x="1273305" y="-41508"/>
                  <a:pt x="1414000" y="21864"/>
                  <a:pt x="1567276" y="0"/>
                </a:cubicBezTo>
                <a:cubicBezTo>
                  <a:pt x="1720552" y="-21864"/>
                  <a:pt x="1890246" y="47220"/>
                  <a:pt x="2151985" y="0"/>
                </a:cubicBezTo>
                <a:cubicBezTo>
                  <a:pt x="2413724" y="-47220"/>
                  <a:pt x="2541494" y="12875"/>
                  <a:pt x="2643140" y="0"/>
                </a:cubicBezTo>
                <a:cubicBezTo>
                  <a:pt x="2744786" y="-12875"/>
                  <a:pt x="3024913" y="5188"/>
                  <a:pt x="3274625" y="0"/>
                </a:cubicBezTo>
                <a:cubicBezTo>
                  <a:pt x="3524337" y="-5188"/>
                  <a:pt x="3586744" y="47893"/>
                  <a:pt x="3765779" y="0"/>
                </a:cubicBezTo>
                <a:cubicBezTo>
                  <a:pt x="3944814" y="-47893"/>
                  <a:pt x="4452469" y="68819"/>
                  <a:pt x="4865031" y="0"/>
                </a:cubicBezTo>
                <a:lnTo>
                  <a:pt x="4865031" y="0"/>
                </a:lnTo>
                <a:cubicBezTo>
                  <a:pt x="4888769" y="117529"/>
                  <a:pt x="4836928" y="242985"/>
                  <a:pt x="4865031" y="440296"/>
                </a:cubicBezTo>
                <a:cubicBezTo>
                  <a:pt x="4893134" y="637607"/>
                  <a:pt x="4830281" y="714606"/>
                  <a:pt x="4865031" y="936800"/>
                </a:cubicBezTo>
                <a:cubicBezTo>
                  <a:pt x="4891479" y="1024465"/>
                  <a:pt x="4778539" y="1147318"/>
                  <a:pt x="4677666" y="1124165"/>
                </a:cubicBezTo>
                <a:cubicBezTo>
                  <a:pt x="4438069" y="1151173"/>
                  <a:pt x="4291509" y="1071664"/>
                  <a:pt x="4186511" y="1124165"/>
                </a:cubicBezTo>
                <a:cubicBezTo>
                  <a:pt x="4081513" y="1176666"/>
                  <a:pt x="3701968" y="1101725"/>
                  <a:pt x="3508250" y="1124165"/>
                </a:cubicBezTo>
                <a:cubicBezTo>
                  <a:pt x="3314532" y="1146605"/>
                  <a:pt x="3177758" y="1122407"/>
                  <a:pt x="3017095" y="1124165"/>
                </a:cubicBezTo>
                <a:cubicBezTo>
                  <a:pt x="2856433" y="1125923"/>
                  <a:pt x="2711101" y="1099159"/>
                  <a:pt x="2572716" y="1124165"/>
                </a:cubicBezTo>
                <a:cubicBezTo>
                  <a:pt x="2434331" y="1149171"/>
                  <a:pt x="2315284" y="1086394"/>
                  <a:pt x="2128338" y="1124165"/>
                </a:cubicBezTo>
                <a:cubicBezTo>
                  <a:pt x="1941392" y="1161936"/>
                  <a:pt x="1731099" y="1120688"/>
                  <a:pt x="1496853" y="1124165"/>
                </a:cubicBezTo>
                <a:cubicBezTo>
                  <a:pt x="1262607" y="1127642"/>
                  <a:pt x="1162617" y="1101287"/>
                  <a:pt x="1052475" y="1124165"/>
                </a:cubicBezTo>
                <a:cubicBezTo>
                  <a:pt x="942333" y="1147043"/>
                  <a:pt x="511970" y="1027470"/>
                  <a:pt x="0" y="1124165"/>
                </a:cubicBezTo>
                <a:lnTo>
                  <a:pt x="0" y="1124165"/>
                </a:lnTo>
                <a:cubicBezTo>
                  <a:pt x="-15233" y="1008816"/>
                  <a:pt x="6368" y="886115"/>
                  <a:pt x="0" y="674501"/>
                </a:cubicBezTo>
                <a:cubicBezTo>
                  <a:pt x="-6368" y="462887"/>
                  <a:pt x="7451" y="381248"/>
                  <a:pt x="0" y="187365"/>
                </a:cubicBezTo>
                <a:cubicBezTo>
                  <a:pt x="-17887" y="87189"/>
                  <a:pt x="80040" y="14086"/>
                  <a:pt x="187365" y="0"/>
                </a:cubicBezTo>
                <a:close/>
              </a:path>
              <a:path w="4865031" h="1124165" stroke="0" extrusionOk="0">
                <a:moveTo>
                  <a:pt x="187365" y="0"/>
                </a:moveTo>
                <a:cubicBezTo>
                  <a:pt x="410178" y="-13467"/>
                  <a:pt x="477686" y="43341"/>
                  <a:pt x="725297" y="0"/>
                </a:cubicBezTo>
                <a:cubicBezTo>
                  <a:pt x="972908" y="-43341"/>
                  <a:pt x="1065599" y="46230"/>
                  <a:pt x="1169675" y="0"/>
                </a:cubicBezTo>
                <a:cubicBezTo>
                  <a:pt x="1273751" y="-46230"/>
                  <a:pt x="1652911" y="47072"/>
                  <a:pt x="1847936" y="0"/>
                </a:cubicBezTo>
                <a:cubicBezTo>
                  <a:pt x="2042961" y="-47072"/>
                  <a:pt x="2158085" y="38759"/>
                  <a:pt x="2385868" y="0"/>
                </a:cubicBezTo>
                <a:cubicBezTo>
                  <a:pt x="2613651" y="-38759"/>
                  <a:pt x="2815917" y="41202"/>
                  <a:pt x="2923800" y="0"/>
                </a:cubicBezTo>
                <a:cubicBezTo>
                  <a:pt x="3031683" y="-41202"/>
                  <a:pt x="3291328" y="72193"/>
                  <a:pt x="3602061" y="0"/>
                </a:cubicBezTo>
                <a:cubicBezTo>
                  <a:pt x="3912794" y="-72193"/>
                  <a:pt x="3947212" y="24002"/>
                  <a:pt x="4093216" y="0"/>
                </a:cubicBezTo>
                <a:cubicBezTo>
                  <a:pt x="4239220" y="-24002"/>
                  <a:pt x="4506227" y="45875"/>
                  <a:pt x="4865031" y="0"/>
                </a:cubicBezTo>
                <a:lnTo>
                  <a:pt x="4865031" y="0"/>
                </a:lnTo>
                <a:cubicBezTo>
                  <a:pt x="4904085" y="220630"/>
                  <a:pt x="4862189" y="351783"/>
                  <a:pt x="4865031" y="487136"/>
                </a:cubicBezTo>
                <a:cubicBezTo>
                  <a:pt x="4867873" y="622489"/>
                  <a:pt x="4816117" y="808920"/>
                  <a:pt x="4865031" y="936800"/>
                </a:cubicBezTo>
                <a:cubicBezTo>
                  <a:pt x="4885232" y="1056800"/>
                  <a:pt x="4795873" y="1146089"/>
                  <a:pt x="4677666" y="1124165"/>
                </a:cubicBezTo>
                <a:cubicBezTo>
                  <a:pt x="4536677" y="1129591"/>
                  <a:pt x="4350441" y="1067341"/>
                  <a:pt x="4139734" y="1124165"/>
                </a:cubicBezTo>
                <a:cubicBezTo>
                  <a:pt x="3929027" y="1180989"/>
                  <a:pt x="3821092" y="1110506"/>
                  <a:pt x="3555026" y="1124165"/>
                </a:cubicBezTo>
                <a:cubicBezTo>
                  <a:pt x="3288960" y="1137824"/>
                  <a:pt x="3219838" y="1061056"/>
                  <a:pt x="2970318" y="1124165"/>
                </a:cubicBezTo>
                <a:cubicBezTo>
                  <a:pt x="2720798" y="1187274"/>
                  <a:pt x="2621532" y="1064288"/>
                  <a:pt x="2385610" y="1124165"/>
                </a:cubicBezTo>
                <a:cubicBezTo>
                  <a:pt x="2149688" y="1184042"/>
                  <a:pt x="2035105" y="1077337"/>
                  <a:pt x="1754125" y="1124165"/>
                </a:cubicBezTo>
                <a:cubicBezTo>
                  <a:pt x="1473146" y="1170993"/>
                  <a:pt x="1375816" y="1087605"/>
                  <a:pt x="1122640" y="1124165"/>
                </a:cubicBezTo>
                <a:cubicBezTo>
                  <a:pt x="869464" y="1160725"/>
                  <a:pt x="391863" y="1035939"/>
                  <a:pt x="0" y="1124165"/>
                </a:cubicBezTo>
                <a:lnTo>
                  <a:pt x="0" y="1124165"/>
                </a:lnTo>
                <a:cubicBezTo>
                  <a:pt x="-43712" y="981198"/>
                  <a:pt x="50333" y="821077"/>
                  <a:pt x="0" y="683869"/>
                </a:cubicBezTo>
                <a:cubicBezTo>
                  <a:pt x="-50333" y="546661"/>
                  <a:pt x="31691" y="307701"/>
                  <a:pt x="0" y="187365"/>
                </a:cubicBezTo>
                <a:cubicBezTo>
                  <a:pt x="10810" y="81599"/>
                  <a:pt x="85305" y="13478"/>
                  <a:pt x="187365" y="0"/>
                </a:cubicBezTo>
                <a:close/>
              </a:path>
            </a:pathLst>
          </a:custGeom>
          <a:solidFill>
            <a:srgbClr val="FFE699"/>
          </a:solidFill>
          <a:ln w="508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>
              <a:schemeClr val="accent1">
                <a:alpha val="78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OM" sz="3200" b="1" dirty="0" smtClean="0">
                <a:solidFill>
                  <a:srgbClr val="F79646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اِنْـفَـتَـحَ الْـبـَابُ</a:t>
            </a:r>
            <a:r>
              <a:rPr kumimoji="0" lang="ar-OM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OM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C3A621B8-6282-441F-B1AB-07C0928435CB}"/>
              </a:ext>
            </a:extLst>
          </p:cNvPr>
          <p:cNvSpPr/>
          <p:nvPr/>
        </p:nvSpPr>
        <p:spPr>
          <a:xfrm>
            <a:off x="6847326" y="1618732"/>
            <a:ext cx="4865031" cy="951403"/>
          </a:xfrm>
          <a:custGeom>
            <a:avLst/>
            <a:gdLst>
              <a:gd name="connsiteX0" fmla="*/ 158570 w 4865031"/>
              <a:gd name="connsiteY0" fmla="*/ 0 h 951403"/>
              <a:gd name="connsiteX1" fmla="*/ 652748 w 4865031"/>
              <a:gd name="connsiteY1" fmla="*/ 0 h 951403"/>
              <a:gd name="connsiteX2" fmla="*/ 1099862 w 4865031"/>
              <a:gd name="connsiteY2" fmla="*/ 0 h 951403"/>
              <a:gd name="connsiteX3" fmla="*/ 1546976 w 4865031"/>
              <a:gd name="connsiteY3" fmla="*/ 0 h 951403"/>
              <a:gd name="connsiteX4" fmla="*/ 2135284 w 4865031"/>
              <a:gd name="connsiteY4" fmla="*/ 0 h 951403"/>
              <a:gd name="connsiteX5" fmla="*/ 2629462 w 4865031"/>
              <a:gd name="connsiteY5" fmla="*/ 0 h 951403"/>
              <a:gd name="connsiteX6" fmla="*/ 3264834 w 4865031"/>
              <a:gd name="connsiteY6" fmla="*/ 0 h 951403"/>
              <a:gd name="connsiteX7" fmla="*/ 3759013 w 4865031"/>
              <a:gd name="connsiteY7" fmla="*/ 0 h 951403"/>
              <a:gd name="connsiteX8" fmla="*/ 4865031 w 4865031"/>
              <a:gd name="connsiteY8" fmla="*/ 0 h 951403"/>
              <a:gd name="connsiteX9" fmla="*/ 4865031 w 4865031"/>
              <a:gd name="connsiteY9" fmla="*/ 0 h 951403"/>
              <a:gd name="connsiteX10" fmla="*/ 4865031 w 4865031"/>
              <a:gd name="connsiteY10" fmla="*/ 372632 h 951403"/>
              <a:gd name="connsiteX11" fmla="*/ 4865031 w 4865031"/>
              <a:gd name="connsiteY11" fmla="*/ 792833 h 951403"/>
              <a:gd name="connsiteX12" fmla="*/ 4706461 w 4865031"/>
              <a:gd name="connsiteY12" fmla="*/ 951403 h 951403"/>
              <a:gd name="connsiteX13" fmla="*/ 4212283 w 4865031"/>
              <a:gd name="connsiteY13" fmla="*/ 951403 h 951403"/>
              <a:gd name="connsiteX14" fmla="*/ 3529846 w 4865031"/>
              <a:gd name="connsiteY14" fmla="*/ 951403 h 951403"/>
              <a:gd name="connsiteX15" fmla="*/ 3035667 w 4865031"/>
              <a:gd name="connsiteY15" fmla="*/ 951403 h 951403"/>
              <a:gd name="connsiteX16" fmla="*/ 2588554 w 4865031"/>
              <a:gd name="connsiteY16" fmla="*/ 951403 h 951403"/>
              <a:gd name="connsiteX17" fmla="*/ 2141440 w 4865031"/>
              <a:gd name="connsiteY17" fmla="*/ 951403 h 951403"/>
              <a:gd name="connsiteX18" fmla="*/ 1506068 w 4865031"/>
              <a:gd name="connsiteY18" fmla="*/ 951403 h 951403"/>
              <a:gd name="connsiteX19" fmla="*/ 1058954 w 4865031"/>
              <a:gd name="connsiteY19" fmla="*/ 951403 h 951403"/>
              <a:gd name="connsiteX20" fmla="*/ 0 w 4865031"/>
              <a:gd name="connsiteY20" fmla="*/ 951403 h 951403"/>
              <a:gd name="connsiteX21" fmla="*/ 0 w 4865031"/>
              <a:gd name="connsiteY21" fmla="*/ 951403 h 951403"/>
              <a:gd name="connsiteX22" fmla="*/ 0 w 4865031"/>
              <a:gd name="connsiteY22" fmla="*/ 570843 h 951403"/>
              <a:gd name="connsiteX23" fmla="*/ 0 w 4865031"/>
              <a:gd name="connsiteY23" fmla="*/ 158570 h 951403"/>
              <a:gd name="connsiteX24" fmla="*/ 158570 w 4865031"/>
              <a:gd name="connsiteY24" fmla="*/ 0 h 95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65031" h="951403" fill="none" extrusionOk="0">
                <a:moveTo>
                  <a:pt x="158570" y="0"/>
                </a:moveTo>
                <a:cubicBezTo>
                  <a:pt x="270207" y="-28631"/>
                  <a:pt x="510329" y="39664"/>
                  <a:pt x="652748" y="0"/>
                </a:cubicBezTo>
                <a:cubicBezTo>
                  <a:pt x="795167" y="-39664"/>
                  <a:pt x="881118" y="17337"/>
                  <a:pt x="1099862" y="0"/>
                </a:cubicBezTo>
                <a:cubicBezTo>
                  <a:pt x="1318606" y="-17337"/>
                  <a:pt x="1348851" y="29026"/>
                  <a:pt x="1546976" y="0"/>
                </a:cubicBezTo>
                <a:cubicBezTo>
                  <a:pt x="1745101" y="-29026"/>
                  <a:pt x="1949714" y="65931"/>
                  <a:pt x="2135284" y="0"/>
                </a:cubicBezTo>
                <a:cubicBezTo>
                  <a:pt x="2320854" y="-65931"/>
                  <a:pt x="2440732" y="54862"/>
                  <a:pt x="2629462" y="0"/>
                </a:cubicBezTo>
                <a:cubicBezTo>
                  <a:pt x="2818192" y="-54862"/>
                  <a:pt x="3032286" y="71727"/>
                  <a:pt x="3264834" y="0"/>
                </a:cubicBezTo>
                <a:cubicBezTo>
                  <a:pt x="3497382" y="-71727"/>
                  <a:pt x="3540301" y="12083"/>
                  <a:pt x="3759013" y="0"/>
                </a:cubicBezTo>
                <a:cubicBezTo>
                  <a:pt x="3977725" y="-12083"/>
                  <a:pt x="4385767" y="21545"/>
                  <a:pt x="4865031" y="0"/>
                </a:cubicBezTo>
                <a:lnTo>
                  <a:pt x="4865031" y="0"/>
                </a:lnTo>
                <a:cubicBezTo>
                  <a:pt x="4886711" y="94834"/>
                  <a:pt x="4863711" y="202769"/>
                  <a:pt x="4865031" y="372632"/>
                </a:cubicBezTo>
                <a:cubicBezTo>
                  <a:pt x="4866351" y="542495"/>
                  <a:pt x="4832386" y="587399"/>
                  <a:pt x="4865031" y="792833"/>
                </a:cubicBezTo>
                <a:cubicBezTo>
                  <a:pt x="4883994" y="869071"/>
                  <a:pt x="4792701" y="963268"/>
                  <a:pt x="4706461" y="951403"/>
                </a:cubicBezTo>
                <a:cubicBezTo>
                  <a:pt x="4558600" y="981143"/>
                  <a:pt x="4423930" y="898797"/>
                  <a:pt x="4212283" y="951403"/>
                </a:cubicBezTo>
                <a:cubicBezTo>
                  <a:pt x="4000636" y="1004009"/>
                  <a:pt x="3725809" y="872832"/>
                  <a:pt x="3529846" y="951403"/>
                </a:cubicBezTo>
                <a:cubicBezTo>
                  <a:pt x="3333883" y="1029974"/>
                  <a:pt x="3203675" y="937407"/>
                  <a:pt x="3035667" y="951403"/>
                </a:cubicBezTo>
                <a:cubicBezTo>
                  <a:pt x="2867659" y="965399"/>
                  <a:pt x="2792024" y="916792"/>
                  <a:pt x="2588554" y="951403"/>
                </a:cubicBezTo>
                <a:cubicBezTo>
                  <a:pt x="2385084" y="986014"/>
                  <a:pt x="2299476" y="907532"/>
                  <a:pt x="2141440" y="951403"/>
                </a:cubicBezTo>
                <a:cubicBezTo>
                  <a:pt x="1983404" y="995274"/>
                  <a:pt x="1819216" y="919944"/>
                  <a:pt x="1506068" y="951403"/>
                </a:cubicBezTo>
                <a:cubicBezTo>
                  <a:pt x="1192920" y="982862"/>
                  <a:pt x="1276814" y="948345"/>
                  <a:pt x="1058954" y="951403"/>
                </a:cubicBezTo>
                <a:cubicBezTo>
                  <a:pt x="841094" y="954461"/>
                  <a:pt x="491870" y="862027"/>
                  <a:pt x="0" y="951403"/>
                </a:cubicBezTo>
                <a:lnTo>
                  <a:pt x="0" y="951403"/>
                </a:lnTo>
                <a:cubicBezTo>
                  <a:pt x="-36085" y="773228"/>
                  <a:pt x="8568" y="662863"/>
                  <a:pt x="0" y="570843"/>
                </a:cubicBezTo>
                <a:cubicBezTo>
                  <a:pt x="-8568" y="478823"/>
                  <a:pt x="33504" y="302169"/>
                  <a:pt x="0" y="158570"/>
                </a:cubicBezTo>
                <a:cubicBezTo>
                  <a:pt x="-10036" y="72847"/>
                  <a:pt x="65678" y="19472"/>
                  <a:pt x="158570" y="0"/>
                </a:cubicBezTo>
                <a:close/>
              </a:path>
              <a:path w="4865031" h="951403" stroke="0" extrusionOk="0">
                <a:moveTo>
                  <a:pt x="158570" y="0"/>
                </a:moveTo>
                <a:cubicBezTo>
                  <a:pt x="334416" y="-23186"/>
                  <a:pt x="556916" y="60997"/>
                  <a:pt x="699813" y="0"/>
                </a:cubicBezTo>
                <a:cubicBezTo>
                  <a:pt x="842710" y="-60997"/>
                  <a:pt x="1052771" y="20779"/>
                  <a:pt x="1146927" y="0"/>
                </a:cubicBezTo>
                <a:cubicBezTo>
                  <a:pt x="1241083" y="-20779"/>
                  <a:pt x="1626366" y="27428"/>
                  <a:pt x="1829364" y="0"/>
                </a:cubicBezTo>
                <a:cubicBezTo>
                  <a:pt x="2032362" y="-27428"/>
                  <a:pt x="2235337" y="38151"/>
                  <a:pt x="2370607" y="0"/>
                </a:cubicBezTo>
                <a:cubicBezTo>
                  <a:pt x="2505877" y="-38151"/>
                  <a:pt x="2686918" y="31468"/>
                  <a:pt x="2911850" y="0"/>
                </a:cubicBezTo>
                <a:cubicBezTo>
                  <a:pt x="3136782" y="-31468"/>
                  <a:pt x="3370367" y="64246"/>
                  <a:pt x="3594287" y="0"/>
                </a:cubicBezTo>
                <a:cubicBezTo>
                  <a:pt x="3818207" y="-64246"/>
                  <a:pt x="3944823" y="56148"/>
                  <a:pt x="4088465" y="0"/>
                </a:cubicBezTo>
                <a:cubicBezTo>
                  <a:pt x="4232107" y="-56148"/>
                  <a:pt x="4529564" y="3063"/>
                  <a:pt x="4865031" y="0"/>
                </a:cubicBezTo>
                <a:lnTo>
                  <a:pt x="4865031" y="0"/>
                </a:lnTo>
                <a:cubicBezTo>
                  <a:pt x="4872490" y="136675"/>
                  <a:pt x="4833062" y="280656"/>
                  <a:pt x="4865031" y="412273"/>
                </a:cubicBezTo>
                <a:cubicBezTo>
                  <a:pt x="4897000" y="543890"/>
                  <a:pt x="4820556" y="629029"/>
                  <a:pt x="4865031" y="792833"/>
                </a:cubicBezTo>
                <a:cubicBezTo>
                  <a:pt x="4870766" y="885099"/>
                  <a:pt x="4808380" y="972754"/>
                  <a:pt x="4706461" y="951403"/>
                </a:cubicBezTo>
                <a:cubicBezTo>
                  <a:pt x="4540737" y="976311"/>
                  <a:pt x="4276472" y="924975"/>
                  <a:pt x="4165218" y="951403"/>
                </a:cubicBezTo>
                <a:cubicBezTo>
                  <a:pt x="4053964" y="977831"/>
                  <a:pt x="3757240" y="903659"/>
                  <a:pt x="3576910" y="951403"/>
                </a:cubicBezTo>
                <a:cubicBezTo>
                  <a:pt x="3396580" y="999147"/>
                  <a:pt x="3278469" y="891509"/>
                  <a:pt x="2988603" y="951403"/>
                </a:cubicBezTo>
                <a:cubicBezTo>
                  <a:pt x="2698737" y="1011297"/>
                  <a:pt x="2628429" y="917467"/>
                  <a:pt x="2400295" y="951403"/>
                </a:cubicBezTo>
                <a:cubicBezTo>
                  <a:pt x="2172161" y="985339"/>
                  <a:pt x="2005674" y="935379"/>
                  <a:pt x="1764923" y="951403"/>
                </a:cubicBezTo>
                <a:cubicBezTo>
                  <a:pt x="1524172" y="967427"/>
                  <a:pt x="1392470" y="895191"/>
                  <a:pt x="1129551" y="951403"/>
                </a:cubicBezTo>
                <a:cubicBezTo>
                  <a:pt x="866632" y="1007615"/>
                  <a:pt x="337558" y="934798"/>
                  <a:pt x="0" y="951403"/>
                </a:cubicBezTo>
                <a:lnTo>
                  <a:pt x="0" y="951403"/>
                </a:lnTo>
                <a:cubicBezTo>
                  <a:pt x="-35834" y="857655"/>
                  <a:pt x="21631" y="760885"/>
                  <a:pt x="0" y="578771"/>
                </a:cubicBezTo>
                <a:cubicBezTo>
                  <a:pt x="-21631" y="396657"/>
                  <a:pt x="15937" y="307376"/>
                  <a:pt x="0" y="158570"/>
                </a:cubicBezTo>
                <a:cubicBezTo>
                  <a:pt x="7950" y="69312"/>
                  <a:pt x="73309" y="21984"/>
                  <a:pt x="158570" y="0"/>
                </a:cubicBezTo>
                <a:close/>
              </a:path>
            </a:pathLst>
          </a:custGeom>
          <a:solidFill>
            <a:srgbClr val="FFE699"/>
          </a:solidFill>
          <a:ln w="508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>
              <a:schemeClr val="accent1">
                <a:alpha val="78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OM" sz="3200" b="1" dirty="0" smtClean="0">
                <a:solidFill>
                  <a:srgbClr val="8064A2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تَـهُـبُّ الـرِّيـَاحُ</a:t>
            </a:r>
            <a:r>
              <a:rPr kumimoji="0" lang="ar-OM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.</a:t>
            </a:r>
            <a:r>
              <a:rPr kumimoji="0" lang="ar-OM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endParaRPr kumimoji="0" lang="ar-OM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D1E80790-10D9-4112-9748-05D6BEA81282}"/>
              </a:ext>
            </a:extLst>
          </p:cNvPr>
          <p:cNvSpPr/>
          <p:nvPr/>
        </p:nvSpPr>
        <p:spPr>
          <a:xfrm>
            <a:off x="6962451" y="4485267"/>
            <a:ext cx="4865031" cy="977307"/>
          </a:xfrm>
          <a:custGeom>
            <a:avLst/>
            <a:gdLst>
              <a:gd name="connsiteX0" fmla="*/ 162888 w 4865031"/>
              <a:gd name="connsiteY0" fmla="*/ 0 h 977307"/>
              <a:gd name="connsiteX1" fmla="*/ 656613 w 4865031"/>
              <a:gd name="connsiteY1" fmla="*/ 0 h 977307"/>
              <a:gd name="connsiteX2" fmla="*/ 1103317 w 4865031"/>
              <a:gd name="connsiteY2" fmla="*/ 0 h 977307"/>
              <a:gd name="connsiteX3" fmla="*/ 1550020 w 4865031"/>
              <a:gd name="connsiteY3" fmla="*/ 0 h 977307"/>
              <a:gd name="connsiteX4" fmla="*/ 2137788 w 4865031"/>
              <a:gd name="connsiteY4" fmla="*/ 0 h 977307"/>
              <a:gd name="connsiteX5" fmla="*/ 2631513 w 4865031"/>
              <a:gd name="connsiteY5" fmla="*/ 0 h 977307"/>
              <a:gd name="connsiteX6" fmla="*/ 3266302 w 4865031"/>
              <a:gd name="connsiteY6" fmla="*/ 0 h 977307"/>
              <a:gd name="connsiteX7" fmla="*/ 3760027 w 4865031"/>
              <a:gd name="connsiteY7" fmla="*/ 0 h 977307"/>
              <a:gd name="connsiteX8" fmla="*/ 4865031 w 4865031"/>
              <a:gd name="connsiteY8" fmla="*/ 0 h 977307"/>
              <a:gd name="connsiteX9" fmla="*/ 4865031 w 4865031"/>
              <a:gd name="connsiteY9" fmla="*/ 0 h 977307"/>
              <a:gd name="connsiteX10" fmla="*/ 4865031 w 4865031"/>
              <a:gd name="connsiteY10" fmla="*/ 382777 h 977307"/>
              <a:gd name="connsiteX11" fmla="*/ 4865031 w 4865031"/>
              <a:gd name="connsiteY11" fmla="*/ 814419 h 977307"/>
              <a:gd name="connsiteX12" fmla="*/ 4702143 w 4865031"/>
              <a:gd name="connsiteY12" fmla="*/ 977307 h 977307"/>
              <a:gd name="connsiteX13" fmla="*/ 4208418 w 4865031"/>
              <a:gd name="connsiteY13" fmla="*/ 977307 h 977307"/>
              <a:gd name="connsiteX14" fmla="*/ 3526607 w 4865031"/>
              <a:gd name="connsiteY14" fmla="*/ 977307 h 977307"/>
              <a:gd name="connsiteX15" fmla="*/ 3032882 w 4865031"/>
              <a:gd name="connsiteY15" fmla="*/ 977307 h 977307"/>
              <a:gd name="connsiteX16" fmla="*/ 2586179 w 4865031"/>
              <a:gd name="connsiteY16" fmla="*/ 977307 h 977307"/>
              <a:gd name="connsiteX17" fmla="*/ 2139475 w 4865031"/>
              <a:gd name="connsiteY17" fmla="*/ 977307 h 977307"/>
              <a:gd name="connsiteX18" fmla="*/ 1504686 w 4865031"/>
              <a:gd name="connsiteY18" fmla="*/ 977307 h 977307"/>
              <a:gd name="connsiteX19" fmla="*/ 1057982 w 4865031"/>
              <a:gd name="connsiteY19" fmla="*/ 977307 h 977307"/>
              <a:gd name="connsiteX20" fmla="*/ 0 w 4865031"/>
              <a:gd name="connsiteY20" fmla="*/ 977307 h 977307"/>
              <a:gd name="connsiteX21" fmla="*/ 0 w 4865031"/>
              <a:gd name="connsiteY21" fmla="*/ 977307 h 977307"/>
              <a:gd name="connsiteX22" fmla="*/ 0 w 4865031"/>
              <a:gd name="connsiteY22" fmla="*/ 586386 h 977307"/>
              <a:gd name="connsiteX23" fmla="*/ 0 w 4865031"/>
              <a:gd name="connsiteY23" fmla="*/ 162888 h 977307"/>
              <a:gd name="connsiteX24" fmla="*/ 162888 w 4865031"/>
              <a:gd name="connsiteY24" fmla="*/ 0 h 97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65031" h="977307" fill="none" extrusionOk="0">
                <a:moveTo>
                  <a:pt x="162888" y="0"/>
                </a:moveTo>
                <a:cubicBezTo>
                  <a:pt x="408583" y="-33078"/>
                  <a:pt x="490836" y="9749"/>
                  <a:pt x="656613" y="0"/>
                </a:cubicBezTo>
                <a:cubicBezTo>
                  <a:pt x="822390" y="-9749"/>
                  <a:pt x="1013926" y="17076"/>
                  <a:pt x="1103317" y="0"/>
                </a:cubicBezTo>
                <a:cubicBezTo>
                  <a:pt x="1192708" y="-17076"/>
                  <a:pt x="1372628" y="30533"/>
                  <a:pt x="1550020" y="0"/>
                </a:cubicBezTo>
                <a:cubicBezTo>
                  <a:pt x="1727412" y="-30533"/>
                  <a:pt x="1856618" y="37930"/>
                  <a:pt x="2137788" y="0"/>
                </a:cubicBezTo>
                <a:cubicBezTo>
                  <a:pt x="2418958" y="-37930"/>
                  <a:pt x="2517510" y="40114"/>
                  <a:pt x="2631513" y="0"/>
                </a:cubicBezTo>
                <a:cubicBezTo>
                  <a:pt x="2745517" y="-40114"/>
                  <a:pt x="3104937" y="19913"/>
                  <a:pt x="3266302" y="0"/>
                </a:cubicBezTo>
                <a:cubicBezTo>
                  <a:pt x="3427667" y="-19913"/>
                  <a:pt x="3612013" y="42074"/>
                  <a:pt x="3760027" y="0"/>
                </a:cubicBezTo>
                <a:cubicBezTo>
                  <a:pt x="3908042" y="-42074"/>
                  <a:pt x="4360797" y="8318"/>
                  <a:pt x="4865031" y="0"/>
                </a:cubicBezTo>
                <a:lnTo>
                  <a:pt x="4865031" y="0"/>
                </a:lnTo>
                <a:cubicBezTo>
                  <a:pt x="4879715" y="114847"/>
                  <a:pt x="4846239" y="287857"/>
                  <a:pt x="4865031" y="382777"/>
                </a:cubicBezTo>
                <a:cubicBezTo>
                  <a:pt x="4883823" y="477697"/>
                  <a:pt x="4833833" y="669578"/>
                  <a:pt x="4865031" y="814419"/>
                </a:cubicBezTo>
                <a:cubicBezTo>
                  <a:pt x="4884375" y="892814"/>
                  <a:pt x="4790314" y="993208"/>
                  <a:pt x="4702143" y="977307"/>
                </a:cubicBezTo>
                <a:cubicBezTo>
                  <a:pt x="4600267" y="998128"/>
                  <a:pt x="4325830" y="932072"/>
                  <a:pt x="4208418" y="977307"/>
                </a:cubicBezTo>
                <a:cubicBezTo>
                  <a:pt x="4091006" y="1022542"/>
                  <a:pt x="3704288" y="918622"/>
                  <a:pt x="3526607" y="977307"/>
                </a:cubicBezTo>
                <a:cubicBezTo>
                  <a:pt x="3348926" y="1035992"/>
                  <a:pt x="3255570" y="973226"/>
                  <a:pt x="3032882" y="977307"/>
                </a:cubicBezTo>
                <a:cubicBezTo>
                  <a:pt x="2810195" y="981388"/>
                  <a:pt x="2753962" y="955404"/>
                  <a:pt x="2586179" y="977307"/>
                </a:cubicBezTo>
                <a:cubicBezTo>
                  <a:pt x="2418396" y="999210"/>
                  <a:pt x="2302596" y="968903"/>
                  <a:pt x="2139475" y="977307"/>
                </a:cubicBezTo>
                <a:cubicBezTo>
                  <a:pt x="1976354" y="985711"/>
                  <a:pt x="1650021" y="954640"/>
                  <a:pt x="1504686" y="977307"/>
                </a:cubicBezTo>
                <a:cubicBezTo>
                  <a:pt x="1359351" y="999974"/>
                  <a:pt x="1191340" y="974861"/>
                  <a:pt x="1057982" y="977307"/>
                </a:cubicBezTo>
                <a:cubicBezTo>
                  <a:pt x="924624" y="979753"/>
                  <a:pt x="367210" y="957241"/>
                  <a:pt x="0" y="977307"/>
                </a:cubicBezTo>
                <a:lnTo>
                  <a:pt x="0" y="977307"/>
                </a:lnTo>
                <a:cubicBezTo>
                  <a:pt x="-29658" y="884726"/>
                  <a:pt x="22194" y="724311"/>
                  <a:pt x="0" y="586386"/>
                </a:cubicBezTo>
                <a:cubicBezTo>
                  <a:pt x="-22194" y="448461"/>
                  <a:pt x="7985" y="331410"/>
                  <a:pt x="0" y="162888"/>
                </a:cubicBezTo>
                <a:cubicBezTo>
                  <a:pt x="-13853" y="75485"/>
                  <a:pt x="66443" y="23748"/>
                  <a:pt x="162888" y="0"/>
                </a:cubicBezTo>
                <a:close/>
              </a:path>
              <a:path w="4865031" h="977307" stroke="0" extrusionOk="0">
                <a:moveTo>
                  <a:pt x="162888" y="0"/>
                </a:moveTo>
                <a:cubicBezTo>
                  <a:pt x="348745" y="-27863"/>
                  <a:pt x="586893" y="44014"/>
                  <a:pt x="703634" y="0"/>
                </a:cubicBezTo>
                <a:cubicBezTo>
                  <a:pt x="820375" y="-44014"/>
                  <a:pt x="1043144" y="5375"/>
                  <a:pt x="1150338" y="0"/>
                </a:cubicBezTo>
                <a:cubicBezTo>
                  <a:pt x="1257532" y="-5375"/>
                  <a:pt x="1601647" y="32545"/>
                  <a:pt x="1832149" y="0"/>
                </a:cubicBezTo>
                <a:cubicBezTo>
                  <a:pt x="2062651" y="-32545"/>
                  <a:pt x="2258268" y="47932"/>
                  <a:pt x="2372895" y="0"/>
                </a:cubicBezTo>
                <a:cubicBezTo>
                  <a:pt x="2487522" y="-47932"/>
                  <a:pt x="2651559" y="59206"/>
                  <a:pt x="2913642" y="0"/>
                </a:cubicBezTo>
                <a:cubicBezTo>
                  <a:pt x="3175725" y="-59206"/>
                  <a:pt x="3345451" y="53958"/>
                  <a:pt x="3595452" y="0"/>
                </a:cubicBezTo>
                <a:cubicBezTo>
                  <a:pt x="3845453" y="-53958"/>
                  <a:pt x="3921289" y="20808"/>
                  <a:pt x="4089177" y="0"/>
                </a:cubicBezTo>
                <a:cubicBezTo>
                  <a:pt x="4257065" y="-20808"/>
                  <a:pt x="4568249" y="37239"/>
                  <a:pt x="4865031" y="0"/>
                </a:cubicBezTo>
                <a:lnTo>
                  <a:pt x="4865031" y="0"/>
                </a:lnTo>
                <a:cubicBezTo>
                  <a:pt x="4877750" y="150403"/>
                  <a:pt x="4830573" y="329138"/>
                  <a:pt x="4865031" y="423498"/>
                </a:cubicBezTo>
                <a:cubicBezTo>
                  <a:pt x="4899489" y="517858"/>
                  <a:pt x="4848198" y="656387"/>
                  <a:pt x="4865031" y="814419"/>
                </a:cubicBezTo>
                <a:cubicBezTo>
                  <a:pt x="4881772" y="918071"/>
                  <a:pt x="4804583" y="995884"/>
                  <a:pt x="4702143" y="977307"/>
                </a:cubicBezTo>
                <a:cubicBezTo>
                  <a:pt x="4504832" y="1025682"/>
                  <a:pt x="4363865" y="917509"/>
                  <a:pt x="4161397" y="977307"/>
                </a:cubicBezTo>
                <a:cubicBezTo>
                  <a:pt x="3958929" y="1037105"/>
                  <a:pt x="3693392" y="907836"/>
                  <a:pt x="3573629" y="977307"/>
                </a:cubicBezTo>
                <a:cubicBezTo>
                  <a:pt x="3453866" y="1046778"/>
                  <a:pt x="3273267" y="934287"/>
                  <a:pt x="2985861" y="977307"/>
                </a:cubicBezTo>
                <a:cubicBezTo>
                  <a:pt x="2698455" y="1020327"/>
                  <a:pt x="2611690" y="942174"/>
                  <a:pt x="2398093" y="977307"/>
                </a:cubicBezTo>
                <a:cubicBezTo>
                  <a:pt x="2184496" y="1012440"/>
                  <a:pt x="2048174" y="975041"/>
                  <a:pt x="1763304" y="977307"/>
                </a:cubicBezTo>
                <a:cubicBezTo>
                  <a:pt x="1478434" y="979573"/>
                  <a:pt x="1284507" y="935029"/>
                  <a:pt x="1128514" y="977307"/>
                </a:cubicBezTo>
                <a:cubicBezTo>
                  <a:pt x="972521" y="1019585"/>
                  <a:pt x="350652" y="935532"/>
                  <a:pt x="0" y="977307"/>
                </a:cubicBezTo>
                <a:lnTo>
                  <a:pt x="0" y="977307"/>
                </a:lnTo>
                <a:cubicBezTo>
                  <a:pt x="-18304" y="797920"/>
                  <a:pt x="36728" y="689256"/>
                  <a:pt x="0" y="594530"/>
                </a:cubicBezTo>
                <a:cubicBezTo>
                  <a:pt x="-36728" y="499804"/>
                  <a:pt x="35186" y="276992"/>
                  <a:pt x="0" y="162888"/>
                </a:cubicBezTo>
                <a:cubicBezTo>
                  <a:pt x="8730" y="71080"/>
                  <a:pt x="73204" y="2632"/>
                  <a:pt x="162888" y="0"/>
                </a:cubicBezTo>
                <a:close/>
              </a:path>
            </a:pathLst>
          </a:custGeom>
          <a:solidFill>
            <a:srgbClr val="FFE699"/>
          </a:solidFill>
          <a:ln w="508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>
              <a:schemeClr val="accent1">
                <a:alpha val="78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OM" sz="3200" b="1" dirty="0" smtClean="0">
                <a:solidFill>
                  <a:srgbClr val="5B9BD5"/>
                </a:solidFill>
                <a:latin typeface="Calibri" panose="020F0502020204030204"/>
                <a:cs typeface="Arial" panose="020B0604020202020204" pitchFamily="34" charset="0"/>
              </a:rPr>
              <a:t>رَنَّ الْـجَـرَسُ</a:t>
            </a:r>
            <a:r>
              <a:rPr kumimoji="0" lang="ar-OM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OM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04986"/>
              </p:ext>
            </p:extLst>
          </p:nvPr>
        </p:nvGraphicFramePr>
        <p:xfrm>
          <a:off x="3814443" y="1462211"/>
          <a:ext cx="2245490" cy="1463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2745">
                  <a:extLst>
                    <a:ext uri="{9D8B030D-6E8A-4147-A177-3AD203B41FA5}">
                      <a16:colId xmlns:a16="http://schemas.microsoft.com/office/drawing/2014/main" val="4136751029"/>
                    </a:ext>
                  </a:extLst>
                </a:gridCol>
                <a:gridCol w="1122745">
                  <a:extLst>
                    <a:ext uri="{9D8B030D-6E8A-4147-A177-3AD203B41FA5}">
                      <a16:colId xmlns:a16="http://schemas.microsoft.com/office/drawing/2014/main" val="1523806124"/>
                    </a:ext>
                  </a:extLst>
                </a:gridCol>
              </a:tblGrid>
              <a:tr h="504413">
                <a:tc>
                  <a:txBody>
                    <a:bodyPr/>
                    <a:lstStyle/>
                    <a:p>
                      <a:pPr algn="ctr" rtl="1"/>
                      <a:r>
                        <a:rPr lang="ar-OM" sz="2800" dirty="0" smtClean="0"/>
                        <a:t>الفعل</a:t>
                      </a:r>
                      <a:r>
                        <a:rPr lang="ar-OM" dirty="0" smtClean="0"/>
                        <a:t> </a:t>
                      </a:r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2800" dirty="0" smtClean="0"/>
                        <a:t>الفاعل </a:t>
                      </a:r>
                      <a:endParaRPr lang="ar-OM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684585"/>
                  </a:ext>
                </a:extLst>
              </a:tr>
              <a:tr h="562938">
                <a:tc>
                  <a:txBody>
                    <a:bodyPr/>
                    <a:lstStyle/>
                    <a:p>
                      <a:pPr algn="r" rtl="1"/>
                      <a:r>
                        <a:rPr lang="ar-OM" sz="28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تَـهُـبُّ</a:t>
                      </a:r>
                      <a:endParaRPr lang="ar-OM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sz="2800" b="1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الـرِّيـَاحُ</a:t>
                      </a:r>
                      <a:r>
                        <a:rPr kumimoji="0" lang="ar-OM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r>
                        <a:rPr kumimoji="0" lang="ar-OM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OM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72318"/>
                  </a:ext>
                </a:extLst>
              </a:tr>
            </a:tbl>
          </a:graphicData>
        </a:graphic>
      </p:graphicFrame>
      <p:graphicFrame>
        <p:nvGraphicFramePr>
          <p:cNvPr id="18" name="جدول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81770"/>
              </p:ext>
            </p:extLst>
          </p:nvPr>
        </p:nvGraphicFramePr>
        <p:xfrm>
          <a:off x="3814443" y="3139003"/>
          <a:ext cx="2245490" cy="10810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2745">
                  <a:extLst>
                    <a:ext uri="{9D8B030D-6E8A-4147-A177-3AD203B41FA5}">
                      <a16:colId xmlns:a16="http://schemas.microsoft.com/office/drawing/2014/main" val="4136751029"/>
                    </a:ext>
                  </a:extLst>
                </a:gridCol>
                <a:gridCol w="1122745">
                  <a:extLst>
                    <a:ext uri="{9D8B030D-6E8A-4147-A177-3AD203B41FA5}">
                      <a16:colId xmlns:a16="http://schemas.microsoft.com/office/drawing/2014/main" val="1523806124"/>
                    </a:ext>
                  </a:extLst>
                </a:gridCol>
              </a:tblGrid>
              <a:tr h="504413">
                <a:tc>
                  <a:txBody>
                    <a:bodyPr/>
                    <a:lstStyle/>
                    <a:p>
                      <a:pPr algn="ctr" rtl="1"/>
                      <a:r>
                        <a:rPr lang="ar-OM" sz="2800" dirty="0" smtClean="0"/>
                        <a:t>الفعل</a:t>
                      </a:r>
                      <a:r>
                        <a:rPr lang="ar-OM" dirty="0" smtClean="0"/>
                        <a:t> </a:t>
                      </a:r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2800" dirty="0" smtClean="0"/>
                        <a:t>الفاعل </a:t>
                      </a:r>
                      <a:endParaRPr lang="ar-OM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684585"/>
                  </a:ext>
                </a:extLst>
              </a:tr>
              <a:tr h="562938">
                <a:tc>
                  <a:txBody>
                    <a:bodyPr/>
                    <a:lstStyle/>
                    <a:p>
                      <a:pPr algn="r" rtl="1"/>
                      <a:r>
                        <a:rPr lang="ar-OM" sz="2800" b="1" dirty="0" smtClean="0">
                          <a:solidFill>
                            <a:srgbClr val="F79646">
                              <a:lumMod val="50000"/>
                            </a:srgbClr>
                          </a:solidFill>
                          <a:latin typeface="+mn-lt"/>
                          <a:cs typeface="+mn-cs"/>
                        </a:rPr>
                        <a:t>اِنْـفَـتَـحَ</a:t>
                      </a:r>
                      <a:endParaRPr lang="ar-OM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OM" sz="2800" b="1" dirty="0" smtClean="0">
                          <a:solidFill>
                            <a:srgbClr val="F79646">
                              <a:lumMod val="50000"/>
                            </a:srgbClr>
                          </a:solidFill>
                          <a:latin typeface="+mn-lt"/>
                          <a:cs typeface="+mn-cs"/>
                        </a:rPr>
                        <a:t>الْـبـَابُ</a:t>
                      </a:r>
                      <a:endParaRPr lang="ar-OM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72318"/>
                  </a:ext>
                </a:extLst>
              </a:tr>
            </a:tbl>
          </a:graphicData>
        </a:graphic>
      </p:graphicFrame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82744"/>
              </p:ext>
            </p:extLst>
          </p:nvPr>
        </p:nvGraphicFramePr>
        <p:xfrm>
          <a:off x="3639430" y="4586103"/>
          <a:ext cx="2595516" cy="10810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7758">
                  <a:extLst>
                    <a:ext uri="{9D8B030D-6E8A-4147-A177-3AD203B41FA5}">
                      <a16:colId xmlns:a16="http://schemas.microsoft.com/office/drawing/2014/main" val="4136751029"/>
                    </a:ext>
                  </a:extLst>
                </a:gridCol>
                <a:gridCol w="1297758">
                  <a:extLst>
                    <a:ext uri="{9D8B030D-6E8A-4147-A177-3AD203B41FA5}">
                      <a16:colId xmlns:a16="http://schemas.microsoft.com/office/drawing/2014/main" val="1523806124"/>
                    </a:ext>
                  </a:extLst>
                </a:gridCol>
              </a:tblGrid>
              <a:tr h="504413">
                <a:tc>
                  <a:txBody>
                    <a:bodyPr/>
                    <a:lstStyle/>
                    <a:p>
                      <a:pPr algn="ctr" rtl="1"/>
                      <a:r>
                        <a:rPr lang="ar-OM" sz="2800" dirty="0" smtClean="0"/>
                        <a:t>الفعل</a:t>
                      </a:r>
                      <a:r>
                        <a:rPr lang="ar-OM" dirty="0" smtClean="0"/>
                        <a:t> </a:t>
                      </a:r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2800" dirty="0" smtClean="0"/>
                        <a:t>الفاعل </a:t>
                      </a:r>
                      <a:endParaRPr lang="ar-OM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684585"/>
                  </a:ext>
                </a:extLst>
              </a:tr>
              <a:tr h="562938">
                <a:tc>
                  <a:txBody>
                    <a:bodyPr/>
                    <a:lstStyle/>
                    <a:p>
                      <a:pPr algn="r" rtl="1"/>
                      <a:r>
                        <a:rPr lang="ar-OM" sz="2800" b="1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رَنَّ</a:t>
                      </a:r>
                      <a:endParaRPr lang="ar-OM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kumimoji="0" lang="ar-OM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الْـجَـرَسُ</a:t>
                      </a:r>
                      <a:endParaRPr lang="ar-OM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72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99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CDAFD51-7A70-42AC-927A-7052CAAF1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2770" r="16572" b="17371"/>
          <a:stretch/>
        </p:blipFill>
        <p:spPr>
          <a:xfrm>
            <a:off x="8432801" y="335674"/>
            <a:ext cx="3496440" cy="61866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DACD499-8346-4507-9F64-21CE0ED45449}"/>
              </a:ext>
            </a:extLst>
          </p:cNvPr>
          <p:cNvSpPr/>
          <p:nvPr/>
        </p:nvSpPr>
        <p:spPr>
          <a:xfrm>
            <a:off x="1379659" y="2697582"/>
            <a:ext cx="6373861" cy="92333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يَــرْسُــمُ الــرَّسَّـامُ الـلَّـوْحَـةَ 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FB9E251-0B5D-4C89-81AC-AD55E3E62AA2}"/>
              </a:ext>
            </a:extLst>
          </p:cNvPr>
          <p:cNvSpPr/>
          <p:nvPr/>
        </p:nvSpPr>
        <p:spPr>
          <a:xfrm>
            <a:off x="180623" y="685630"/>
            <a:ext cx="800351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عبر عن الصورة بجملة فعلية </a:t>
            </a:r>
            <a:r>
              <a:rPr lang="ar-OM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وحدد الفعل والفاعل :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1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992D5D-52FC-4864-B35D-006A95EFE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23278" b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48">
            <a:extLst>
              <a:ext uri="{FF2B5EF4-FFF2-40B4-BE49-F238E27FC236}">
                <a16:creationId xmlns:a16="http://schemas.microsoft.com/office/drawing/2014/main" id="{C1781E0D-431F-4051-9387-84F1B5C52669}"/>
              </a:ext>
            </a:extLst>
          </p:cNvPr>
          <p:cNvSpPr/>
          <p:nvPr/>
        </p:nvSpPr>
        <p:spPr>
          <a:xfrm>
            <a:off x="8526134" y="1477721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OM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OM" sz="2800" b="1" dirty="0" err="1" smtClean="0">
                <a:solidFill>
                  <a:schemeClr val="tx1"/>
                </a:solidFill>
              </a:rPr>
              <a:t>اذكرجملة</a:t>
            </a:r>
            <a:r>
              <a:rPr lang="ar-OM" sz="2800" b="1" dirty="0" smtClean="0">
                <a:solidFill>
                  <a:schemeClr val="tx1"/>
                </a:solidFill>
              </a:rPr>
              <a:t> فعلية وحدد الفعل والفاعل </a:t>
            </a:r>
            <a:endParaRPr lang="ar-OM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46">
            <a:extLst>
              <a:ext uri="{FF2B5EF4-FFF2-40B4-BE49-F238E27FC236}">
                <a16:creationId xmlns:a16="http://schemas.microsoft.com/office/drawing/2014/main" id="{F7A9987A-1624-4C53-A4E4-55D840E13360}"/>
              </a:ext>
            </a:extLst>
          </p:cNvPr>
          <p:cNvSpPr/>
          <p:nvPr/>
        </p:nvSpPr>
        <p:spPr>
          <a:xfrm>
            <a:off x="6225242" y="1477721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OM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 </a:t>
            </a:r>
            <a:r>
              <a:rPr lang="ar-OM" sz="2400" b="1" dirty="0" smtClean="0">
                <a:solidFill>
                  <a:srgbClr val="FF0000"/>
                </a:solidFill>
                <a:latin typeface="Calibri"/>
              </a:rPr>
              <a:t>صح أو وخطأ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*</a:t>
            </a:r>
            <a:r>
              <a:rPr kumimoji="0" lang="ar-OM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الجملة الفعلية تبدأ باسم 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CD3EE92D-B5E8-4691-BB2B-E445D76388CC}"/>
              </a:ext>
            </a:extLst>
          </p:cNvPr>
          <p:cNvSpPr/>
          <p:nvPr/>
        </p:nvSpPr>
        <p:spPr>
          <a:xfrm>
            <a:off x="3773734" y="1540144"/>
            <a:ext cx="2125980" cy="1556766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صح أو خطأ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الجملة الفعلية تتكون من ركنين هما المبتدأ والخبر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A76CC9D-52A4-48B9-9728-7915B75E5179}"/>
              </a:ext>
            </a:extLst>
          </p:cNvPr>
          <p:cNvSpPr txBox="1"/>
          <p:nvPr/>
        </p:nvSpPr>
        <p:spPr>
          <a:xfrm>
            <a:off x="3608564" y="569704"/>
            <a:ext cx="6167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استراتيجية التعلم باللعب – البطاقات التعليمية التفاعلية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9CC4647-53FD-4BC3-BFF6-1BC46992F438}"/>
              </a:ext>
            </a:extLst>
          </p:cNvPr>
          <p:cNvSpPr txBox="1"/>
          <p:nvPr/>
        </p:nvSpPr>
        <p:spPr>
          <a:xfrm>
            <a:off x="4235860" y="3828768"/>
            <a:ext cx="6104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C0504D">
                    <a:lumMod val="75000"/>
                  </a:srgbClr>
                </a:solidFill>
                <a:latin typeface="Calibri"/>
                <a:cs typeface="Times New Roman" panose="02020603050405020304" pitchFamily="18" charset="0"/>
              </a:rPr>
              <a:t>اختر رقم وأجب عن السؤال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89B8B4EF-95D4-4DA1-9380-65855A0F8905}"/>
              </a:ext>
            </a:extLst>
          </p:cNvPr>
          <p:cNvSpPr/>
          <p:nvPr/>
        </p:nvSpPr>
        <p:spPr>
          <a:xfrm>
            <a:off x="8513863" y="1476916"/>
            <a:ext cx="2125980" cy="155676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OM" sz="495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1</a:t>
            </a:r>
            <a:endParaRPr kumimoji="0" lang="en-US" sz="49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A919A16F-FEB4-4EDB-A5B9-236D57FD1AF6}"/>
              </a:ext>
            </a:extLst>
          </p:cNvPr>
          <p:cNvSpPr/>
          <p:nvPr/>
        </p:nvSpPr>
        <p:spPr>
          <a:xfrm>
            <a:off x="6212971" y="1500852"/>
            <a:ext cx="2125980" cy="155676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en-US" sz="49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283478E-D938-4A1D-AEE2-053DF866F459}"/>
              </a:ext>
            </a:extLst>
          </p:cNvPr>
          <p:cNvSpPr/>
          <p:nvPr/>
        </p:nvSpPr>
        <p:spPr>
          <a:xfrm>
            <a:off x="3761463" y="1540144"/>
            <a:ext cx="2125980" cy="1556766"/>
          </a:xfrm>
          <a:prstGeom prst="roundRect">
            <a:avLst/>
          </a:prstGeom>
          <a:solidFill>
            <a:srgbClr val="CC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kumimoji="0" lang="en-US" sz="49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D88CEAE-065F-4386-B0CD-2136453A9AE0}"/>
              </a:ext>
            </a:extLst>
          </p:cNvPr>
          <p:cNvSpPr txBox="1"/>
          <p:nvPr/>
        </p:nvSpPr>
        <p:spPr>
          <a:xfrm>
            <a:off x="3773734" y="3597936"/>
            <a:ext cx="18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6" grpId="0" animBg="1"/>
      <p:bldP spid="16" grpId="1" animBg="1"/>
      <p:bldP spid="11" grpId="0" animBg="1"/>
      <p:bldP spid="11" grpId="1" animBg="1"/>
      <p:bldP spid="13" grpId="0" animBg="1"/>
      <p:bldP spid="13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49325D-FCF0-47DE-8A66-D46A8F333E8B}"/>
              </a:ext>
            </a:extLst>
          </p:cNvPr>
          <p:cNvGrpSpPr/>
          <p:nvPr/>
        </p:nvGrpSpPr>
        <p:grpSpPr>
          <a:xfrm>
            <a:off x="1" y="-6"/>
            <a:ext cx="12192007" cy="6858007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8AF494-967C-4FC9-B5C4-1B9D6EDD5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2" t="23279" b="1819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DE6CE2-7D23-4A71-8C2D-DE8D6A8BC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398" r="3322" b="74710"/>
            <a:stretch/>
          </p:blipFill>
          <p:spPr>
            <a:xfrm>
              <a:off x="190305" y="0"/>
              <a:ext cx="1110342" cy="726334"/>
            </a:xfrm>
            <a:prstGeom prst="rect">
              <a:avLst/>
            </a:prstGeom>
          </p:spPr>
        </p:pic>
      </p:grp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0847" t="15008" r="44811" b="6654"/>
          <a:stretch/>
        </p:blipFill>
        <p:spPr>
          <a:xfrm>
            <a:off x="5753344" y="217807"/>
            <a:ext cx="6314478" cy="621771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15334" t="15783" r="29955" b="8584"/>
          <a:stretch/>
        </p:blipFill>
        <p:spPr>
          <a:xfrm>
            <a:off x="293511" y="316089"/>
            <a:ext cx="5335647" cy="6246596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0261600" y="1704622"/>
            <a:ext cx="790222" cy="34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تُحَـلِّقُ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513580" y="4080934"/>
            <a:ext cx="1280463" cy="34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يُـرَفْـرِفُ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951156" y="4950178"/>
            <a:ext cx="790222" cy="34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يَـقُودُ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922004" y="6085568"/>
            <a:ext cx="790222" cy="34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تَـسِيرُ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1579680" y="717120"/>
            <a:ext cx="891000" cy="891360"/>
          </a:xfrm>
          <a:prstGeom prst="ellipse">
            <a:avLst/>
          </a:prstGeom>
          <a:noFill/>
          <a:ln w="2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205268" y="5210679"/>
            <a:ext cx="790222" cy="34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تَـسِيرُ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313288" y="3151687"/>
            <a:ext cx="790222" cy="34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تُحَـلِّقُ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999971" y="3905956"/>
            <a:ext cx="1280463" cy="34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يُـرَفْـرِفُ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205268" y="4579832"/>
            <a:ext cx="790222" cy="34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يَـقُودُ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219200" y="3254019"/>
            <a:ext cx="1150702" cy="34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الطُّـيُورُ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300649" y="3920070"/>
            <a:ext cx="1069253" cy="34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الْـعَـلَـمُ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300649" y="4430891"/>
            <a:ext cx="1119642" cy="4988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الرُّبّانُ</a:t>
            </a:r>
            <a:endParaRPr lang="ar-OM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49325D-FCF0-47DE-8A66-D46A8F333E8B}"/>
              </a:ext>
            </a:extLst>
          </p:cNvPr>
          <p:cNvGrpSpPr/>
          <p:nvPr/>
        </p:nvGrpSpPr>
        <p:grpSpPr>
          <a:xfrm>
            <a:off x="1" y="-6"/>
            <a:ext cx="12192007" cy="6858007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8AF494-967C-4FC9-B5C4-1B9D6EDD5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2" t="23279" b="1819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DE6CE2-7D23-4A71-8C2D-DE8D6A8BC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398" r="3322" b="74710"/>
            <a:stretch/>
          </p:blipFill>
          <p:spPr>
            <a:xfrm>
              <a:off x="190305" y="0"/>
              <a:ext cx="1110342" cy="726334"/>
            </a:xfrm>
            <a:prstGeom prst="rect">
              <a:avLst/>
            </a:prstGeom>
          </p:spPr>
        </p:pic>
      </p:grp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14713" t="16242" r="24404" b="13964"/>
          <a:stretch/>
        </p:blipFill>
        <p:spPr>
          <a:xfrm>
            <a:off x="6827172" y="283181"/>
            <a:ext cx="4960038" cy="64327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9463" t="27809" r="27790" b="7215"/>
          <a:stretch/>
        </p:blipFill>
        <p:spPr>
          <a:xfrm>
            <a:off x="190306" y="1593085"/>
            <a:ext cx="6636866" cy="4753193"/>
          </a:xfrm>
          <a:prstGeom prst="rect">
            <a:avLst/>
          </a:prstGeom>
        </p:spPr>
      </p:pic>
      <p:cxnSp>
        <p:nvCxnSpPr>
          <p:cNvPr id="8" name="رابط مستقيم 7"/>
          <p:cNvCxnSpPr/>
          <p:nvPr/>
        </p:nvCxnSpPr>
        <p:spPr>
          <a:xfrm flipH="1">
            <a:off x="8703733" y="3697111"/>
            <a:ext cx="1670757" cy="158044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8669867" y="4596709"/>
            <a:ext cx="1564317" cy="15144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 flipV="1">
            <a:off x="8703733" y="3428997"/>
            <a:ext cx="1496585" cy="17631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379220" y="4310583"/>
            <a:ext cx="2235200" cy="598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تَرْتَوِي الْأَشْـجَارُ .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4802" y="2901245"/>
            <a:ext cx="2235200" cy="598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تَسـِيـلُ الْأَوْدِيَةُ .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08000" y="5216879"/>
            <a:ext cx="2235200" cy="598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تَـخْـصَبُ الْأَرْضَ .</a:t>
            </a:r>
            <a:endParaRPr lang="ar-OM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49325D-FCF0-47DE-8A66-D46A8F333E8B}"/>
              </a:ext>
            </a:extLst>
          </p:cNvPr>
          <p:cNvGrpSpPr/>
          <p:nvPr/>
        </p:nvGrpSpPr>
        <p:grpSpPr>
          <a:xfrm>
            <a:off x="1" y="-6"/>
            <a:ext cx="12192007" cy="6858007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8AF494-967C-4FC9-B5C4-1B9D6EDD5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2" t="23279" b="1819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DE6CE2-7D23-4A71-8C2D-DE8D6A8BC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398" r="3322" b="74710"/>
            <a:stretch/>
          </p:blipFill>
          <p:spPr>
            <a:xfrm>
              <a:off x="190305" y="0"/>
              <a:ext cx="1110342" cy="726334"/>
            </a:xfrm>
            <a:prstGeom prst="rect">
              <a:avLst/>
            </a:prstGeom>
          </p:spPr>
        </p:pic>
      </p:grp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9108" t="18157" r="33246" b="10483"/>
          <a:stretch/>
        </p:blipFill>
        <p:spPr>
          <a:xfrm>
            <a:off x="6001042" y="263422"/>
            <a:ext cx="6031018" cy="63311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7139" t="15316" r="27730" b="18869"/>
          <a:stretch/>
        </p:blipFill>
        <p:spPr>
          <a:xfrm>
            <a:off x="190306" y="263422"/>
            <a:ext cx="5679916" cy="6165657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6287911" y="2096435"/>
            <a:ext cx="979094" cy="420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يَقْطُنُ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139289" y="2655235"/>
            <a:ext cx="677334" cy="420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000" b="1" dirty="0" smtClean="0">
                <a:solidFill>
                  <a:srgbClr val="FF0000"/>
                </a:solidFill>
              </a:rPr>
              <a:t>يَرْقُبُ</a:t>
            </a:r>
            <a:endParaRPr lang="ar-OM" sz="20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776177" y="3335205"/>
            <a:ext cx="790223" cy="420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يَحْلُمُ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040533" y="4018844"/>
            <a:ext cx="643467" cy="2878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000" b="1" dirty="0" smtClean="0">
                <a:solidFill>
                  <a:srgbClr val="FF0000"/>
                </a:solidFill>
              </a:rPr>
              <a:t>أَحْـمَدُ</a:t>
            </a:r>
            <a:endParaRPr lang="ar-OM" sz="20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710310" y="4018844"/>
            <a:ext cx="677333" cy="2878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000" b="1" dirty="0" smtClean="0">
                <a:solidFill>
                  <a:srgbClr val="FF0000"/>
                </a:solidFill>
              </a:rPr>
              <a:t>يُبْحِرَ</a:t>
            </a:r>
            <a:endParaRPr lang="ar-OM" sz="20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656710" y="4479135"/>
            <a:ext cx="756357" cy="420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000" b="1" smtClean="0">
                <a:solidFill>
                  <a:srgbClr val="FF0000"/>
                </a:solidFill>
              </a:rPr>
              <a:t>يَخْتَرِعَ</a:t>
            </a:r>
            <a:endParaRPr lang="ar-OM" sz="20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015111" y="4479135"/>
            <a:ext cx="822850" cy="420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400" b="1" dirty="0" smtClean="0">
                <a:solidFill>
                  <a:srgbClr val="FF0000"/>
                </a:solidFill>
              </a:rPr>
              <a:t>يُؤَلِّفُ</a:t>
            </a:r>
            <a:endParaRPr lang="ar-OM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0397066" y="5115865"/>
            <a:ext cx="733778" cy="420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2000" b="1" dirty="0" smtClean="0">
                <a:solidFill>
                  <a:srgbClr val="FF0000"/>
                </a:solidFill>
              </a:rPr>
              <a:t>الْعَالَمُ</a:t>
            </a:r>
            <a:endParaRPr lang="ar-OM" sz="20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992015" y="3901864"/>
            <a:ext cx="2575774" cy="390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OM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يَـصْـنَـعُ الشَّابَانِ جِهَازًا جَدِيدً</a:t>
            </a:r>
            <a:r>
              <a:rPr lang="ar-OM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66823" y="5748553"/>
            <a:ext cx="5393704" cy="5414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OM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يَـسْـتَخْدِم الشَّابَانِ التَّقَنِيَّةَ الْـحَـدِيثةَ في صِـنَاعَـةِ الْـجِهَازِ 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A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6A7923-F04F-4387-BAAF-A7980CD91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7340" l="2556" r="97923">
                        <a14:foregroundMark x1="55591" y1="67021" x2="30990" y2="83777"/>
                        <a14:foregroundMark x1="30511" y1="89362" x2="23163" y2="95479"/>
                        <a14:foregroundMark x1="23163" y1="95479" x2="2556" y2="96011"/>
                        <a14:foregroundMark x1="30032" y1="96543" x2="31310" y2="97340"/>
                        <a14:foregroundMark x1="14058" y1="92819" x2="3035" y2="89894"/>
                        <a14:foregroundMark x1="76518" y1="98936" x2="98083" y2="88298"/>
                        <a14:foregroundMark x1="98083" y1="88298" x2="98083" y2="88298"/>
                        <a14:foregroundMark x1="91853" y1="92819" x2="97604" y2="96809"/>
                        <a14:foregroundMark x1="66454" y1="96809" x2="55272" y2="96543"/>
                        <a14:foregroundMark x1="55112" y1="96543" x2="29393" y2="97340"/>
                        <a14:foregroundMark x1="22843" y1="43351" x2="22843" y2="43351"/>
                        <a14:foregroundMark x1="23482" y1="42553" x2="23003" y2="44149"/>
                        <a14:foregroundMark x1="23802" y1="41489" x2="23003" y2="45745"/>
                        <a14:foregroundMark x1="21086" y1="80851" x2="21725" y2="83777"/>
                        <a14:foregroundMark x1="40256" y1="46011" x2="40415" y2="46543"/>
                        <a14:backgroundMark x1="60863" y1="46011" x2="60863" y2="46011"/>
                        <a14:backgroundMark x1="43131" y1="45213" x2="43131" y2="45213"/>
                        <a14:backgroundMark x1="40415" y1="40691" x2="40415" y2="40691"/>
                        <a14:backgroundMark x1="64537" y1="63830" x2="64537" y2="63830"/>
                        <a14:backgroundMark x1="64537" y1="63830" x2="65495" y2="63830"/>
                        <a14:backgroundMark x1="65495" y1="63564" x2="64058" y2="62234"/>
                        <a14:backgroundMark x1="58946" y1="64362" x2="58946" y2="64894"/>
                        <a14:backgroundMark x1="45208" y1="64096" x2="45208" y2="64096"/>
                        <a14:backgroundMark x1="45208" y1="64096" x2="45208" y2="65691"/>
                        <a14:backgroundMark x1="22364" y1="70479" x2="22364" y2="70479"/>
                        <a14:backgroundMark x1="23003" y1="68351" x2="23962" y2="67553"/>
                        <a14:backgroundMark x1="38339" y1="64362" x2="38818" y2="63830"/>
                        <a14:backgroundMark x1="38818" y1="63298" x2="39617" y2="62500"/>
                        <a14:backgroundMark x1="77316" y1="65957" x2="78115" y2="68085"/>
                        <a14:backgroundMark x1="82109" y1="70213" x2="82109" y2="70213"/>
                        <a14:backgroundMark x1="76518" y1="80851" x2="76518" y2="83245"/>
                        <a14:backgroundMark x1="77476" y1="77926" x2="77476" y2="77926"/>
                        <a14:backgroundMark x1="66294" y1="64096" x2="66294" y2="64096"/>
                        <a14:backgroundMark x1="67093" y1="64096" x2="67093" y2="64096"/>
                        <a14:backgroundMark x1="72364" y1="64096" x2="72364" y2="64096"/>
                        <a14:backgroundMark x1="72204" y1="63564" x2="72204" y2="63564"/>
                        <a14:backgroundMark x1="63419" y1="60372" x2="63419" y2="60372"/>
                        <a14:backgroundMark x1="62939" y1="58511" x2="62939" y2="58511"/>
                        <a14:backgroundMark x1="62460" y1="57181" x2="62460" y2="57181"/>
                        <a14:backgroundMark x1="62141" y1="56649" x2="62141" y2="56649"/>
                        <a14:backgroundMark x1="44888" y1="62234" x2="44888" y2="62234"/>
                        <a14:backgroundMark x1="40895" y1="59840" x2="40895" y2="59840"/>
                        <a14:backgroundMark x1="77955" y1="76596" x2="77955" y2="76596"/>
                        <a14:backgroundMark x1="78435" y1="75000" x2="78435" y2="75000"/>
                        <a14:backgroundMark x1="82907" y1="69681" x2="82907" y2="69681"/>
                        <a14:backgroundMark x1="45048" y1="61170" x2="45048" y2="61170"/>
                        <a14:backgroundMark x1="46006" y1="66489" x2="46006" y2="66489"/>
                        <a14:backgroundMark x1="13578" y1="68883" x2="13578" y2="68883"/>
                        <a14:backgroundMark x1="76358" y1="60106" x2="76358" y2="60106"/>
                        <a14:backgroundMark x1="58786" y1="61170" x2="58786" y2="61170"/>
                        <a14:backgroundMark x1="64537" y1="23936" x2="64537" y2="23936"/>
                        <a14:backgroundMark x1="41374" y1="22340" x2="41374" y2="22340"/>
                        <a14:backgroundMark x1="40735" y1="29521" x2="40735" y2="29521"/>
                        <a14:backgroundMark x1="63259" y1="74468" x2="63259" y2="74468"/>
                        <a14:backgroundMark x1="62939" y1="74734" x2="62939" y2="74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" y="4768948"/>
            <a:ext cx="3478050" cy="2089052"/>
          </a:xfrm>
          <a:prstGeom prst="rect">
            <a:avLst/>
          </a:prstGeom>
        </p:spPr>
      </p:pic>
      <p:pic>
        <p:nvPicPr>
          <p:cNvPr id="14" name="Picture 13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E0BBFF50-4161-4A82-B2DD-51F2CB381D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4" b="91204" l="7429" r="91286">
                        <a14:foregroundMark x1="44286" y1="6389" x2="52714" y2="7130"/>
                        <a14:foregroundMark x1="52714" y1="7130" x2="56571" y2="19167"/>
                        <a14:foregroundMark x1="62000" y1="13611" x2="69000" y2="16944"/>
                        <a14:foregroundMark x1="48429" y1="44074" x2="38714" y2="44259"/>
                        <a14:foregroundMark x1="38714" y1="44259" x2="34000" y2="46296"/>
                        <a14:foregroundMark x1="34000" y1="46296" x2="34714" y2="41852"/>
                        <a14:foregroundMark x1="34286" y1="41574" x2="40571" y2="41852"/>
                        <a14:foregroundMark x1="40571" y1="41204" x2="43429" y2="42963"/>
                        <a14:foregroundMark x1="32000" y1="42037" x2="27857" y2="48519"/>
                        <a14:foregroundMark x1="28857" y1="48611" x2="34286" y2="50556"/>
                        <a14:foregroundMark x1="36000" y1="49630" x2="38429" y2="47870"/>
                        <a14:foregroundMark x1="33714" y1="40926" x2="31571" y2="41389"/>
                        <a14:foregroundMark x1="50857" y1="41852" x2="50286" y2="43241"/>
                        <a14:foregroundMark x1="53000" y1="41667" x2="57571" y2="42685"/>
                        <a14:foregroundMark x1="43286" y1="4352" x2="33143" y2="13241"/>
                        <a14:foregroundMark x1="39143" y1="21019" x2="39571" y2="24630"/>
                        <a14:foregroundMark x1="38714" y1="25370" x2="35429" y2="22500"/>
                        <a14:foregroundMark x1="54000" y1="24352" x2="60714" y2="26574"/>
                        <a14:foregroundMark x1="73857" y1="42037" x2="75286" y2="43981"/>
                        <a14:foregroundMark x1="91286" y1="45370" x2="91286" y2="45370"/>
                        <a14:foregroundMark x1="57714" y1="78426" x2="59286" y2="85000"/>
                        <a14:foregroundMark x1="77571" y1="41019" x2="72000" y2="41296"/>
                        <a14:foregroundMark x1="84571" y1="46852" x2="82714" y2="47778"/>
                        <a14:foregroundMark x1="7429" y1="67870" x2="7429" y2="67870"/>
                        <a14:foregroundMark x1="17143" y1="68796" x2="17143" y2="60648"/>
                        <a14:foregroundMark x1="17143" y1="60648" x2="17143" y2="60648"/>
                        <a14:foregroundMark x1="18714" y1="59630" x2="28286" y2="56296"/>
                        <a14:foregroundMark x1="35429" y1="54352" x2="53000" y2="54352"/>
                        <a14:foregroundMark x1="54857" y1="54537" x2="73429" y2="51944"/>
                        <a14:foregroundMark x1="32429" y1="72407" x2="31714" y2="78241"/>
                        <a14:foregroundMark x1="28286" y1="72685" x2="28714" y2="70741"/>
                        <a14:foregroundMark x1="40714" y1="68611" x2="53429" y2="67407"/>
                        <a14:foregroundMark x1="53429" y1="67407" x2="53714" y2="67407"/>
                        <a14:foregroundMark x1="57429" y1="86204" x2="66000" y2="88611"/>
                        <a14:foregroundMark x1="66286" y1="87407" x2="63714" y2="85463"/>
                        <a14:foregroundMark x1="69000" y1="87870" x2="70857" y2="90093"/>
                        <a14:foregroundMark x1="72000" y1="90093" x2="73000" y2="89074"/>
                        <a14:foregroundMark x1="74143" y1="88611" x2="74143" y2="90278"/>
                        <a14:foregroundMark x1="70857" y1="90556" x2="64143" y2="90278"/>
                        <a14:foregroundMark x1="60429" y1="90278" x2="60429" y2="90278"/>
                        <a14:foregroundMark x1="60429" y1="90093" x2="55571" y2="88333"/>
                        <a14:foregroundMark x1="55143" y1="89074" x2="55143" y2="89074"/>
                        <a14:foregroundMark x1="31000" y1="84537" x2="30571" y2="88333"/>
                        <a14:foregroundMark x1="21286" y1="89537" x2="16857" y2="89074"/>
                        <a14:foregroundMark x1="27286" y1="86481" x2="25000" y2="86481"/>
                        <a14:foregroundMark x1="19714" y1="91296" x2="25000" y2="90741"/>
                        <a14:foregroundMark x1="42857" y1="1204" x2="42857" y2="1204"/>
                        <a14:foregroundMark x1="57714" y1="24167" x2="58143" y2="24630"/>
                        <a14:foregroundMark x1="49571" y1="41019" x2="49571" y2="41019"/>
                        <a14:foregroundMark x1="31286" y1="42037" x2="29857" y2="43426"/>
                        <a14:foregroundMark x1="28286" y1="44630" x2="27571" y2="47315"/>
                        <a14:foregroundMark x1="27571" y1="47037" x2="26429" y2="50741"/>
                        <a14:foregroundMark x1="26429" y1="50741" x2="26857" y2="47778"/>
                        <a14:foregroundMark x1="26857" y1="47778" x2="26429" y2="48333"/>
                        <a14:foregroundMark x1="24571" y1="50463" x2="24571" y2="50463"/>
                        <a14:foregroundMark x1="32429" y1="83519" x2="32429" y2="85185"/>
                        <a14:foregroundMark x1="16000" y1="88333" x2="16000" y2="88333"/>
                        <a14:foregroundMark x1="16000" y1="88889" x2="16000" y2="86944"/>
                        <a14:foregroundMark x1="15714" y1="90556" x2="18286" y2="90556"/>
                        <a14:foregroundMark x1="25714" y1="90741" x2="31286" y2="90278"/>
                        <a14:foregroundMark x1="31286" y1="90093" x2="34714" y2="90278"/>
                        <a14:foregroundMark x1="58571" y1="81574" x2="57429" y2="80185"/>
                        <a14:foregroundMark x1="56714" y1="80370" x2="55857" y2="83333"/>
                        <a14:foregroundMark x1="28286" y1="42963" x2="28286" y2="42963"/>
                        <a14:foregroundMark x1="46571" y1="34074" x2="46571" y2="34074"/>
                        <a14:foregroundMark x1="47000" y1="34259" x2="49571" y2="3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27"/>
          <a:stretch/>
        </p:blipFill>
        <p:spPr>
          <a:xfrm>
            <a:off x="9466229" y="2635353"/>
            <a:ext cx="2966083" cy="4222647"/>
          </a:xfrm>
          <a:prstGeom prst="rect">
            <a:avLst/>
          </a:prstGeom>
        </p:spPr>
      </p:pic>
      <p:pic>
        <p:nvPicPr>
          <p:cNvPr id="17" name="Picture 16" descr="A picture containing object, lamp, mirror&#10;&#10;Description automatically generated">
            <a:extLst>
              <a:ext uri="{FF2B5EF4-FFF2-40B4-BE49-F238E27FC236}">
                <a16:creationId xmlns:a16="http://schemas.microsoft.com/office/drawing/2014/main" id="{E58E032C-F755-4DF8-AB23-D786D30C2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3067" l="9793" r="89831">
                        <a14:foregroundMark x1="64783" y1="55333" x2="40301" y2="69067"/>
                        <a14:foregroundMark x1="46516" y1="72267" x2="41996" y2="23333"/>
                        <a14:foregroundMark x1="41996" y1="23333" x2="40113" y2="16800"/>
                        <a14:foregroundMark x1="40113" y1="16800" x2="82109" y2="68533"/>
                        <a14:foregroundMark x1="82109" y1="68533" x2="82298" y2="70533"/>
                        <a14:foregroundMark x1="84181" y1="64933" x2="47834" y2="83200"/>
                        <a14:foregroundMark x1="47834" y1="83200" x2="34275" y2="84400"/>
                        <a14:foregroundMark x1="32392" y1="84400" x2="25800" y2="80000"/>
                        <a14:foregroundMark x1="28060" y1="73867" x2="29567" y2="57733"/>
                        <a14:foregroundMark x1="29944" y1="57733" x2="28437" y2="36667"/>
                        <a14:foregroundMark x1="30508" y1="29733" x2="39736" y2="8133"/>
                        <a14:foregroundMark x1="40113" y1="4800" x2="40113" y2="4800"/>
                        <a14:foregroundMark x1="36911" y1="4800" x2="36911" y2="4800"/>
                        <a14:foregroundMark x1="47458" y1="93067" x2="47458" y2="93067"/>
                        <a14:backgroundMark x1="17326" y1="23867" x2="17326" y2="23867"/>
                        <a14:backgroundMark x1="15631" y1="26667" x2="12241" y2="31867"/>
                        <a14:backgroundMark x1="12994" y1="32133" x2="12994" y2="41067"/>
                        <a14:backgroundMark x1="12994" y1="41067" x2="13559" y2="49600"/>
                        <a14:backgroundMark x1="13559" y1="49600" x2="13559" y2="50000"/>
                        <a14:backgroundMark x1="13748" y1="50000" x2="10734" y2="6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411" y="-322165"/>
            <a:ext cx="1324354" cy="2292628"/>
          </a:xfrm>
          <a:prstGeom prst="rect">
            <a:avLst/>
          </a:prstGeom>
        </p:spPr>
      </p:pic>
      <p:pic>
        <p:nvPicPr>
          <p:cNvPr id="18" name="Picture 17" descr="A picture containing object, lamp, mirror&#10;&#10;Description automatically generated">
            <a:extLst>
              <a:ext uri="{FF2B5EF4-FFF2-40B4-BE49-F238E27FC236}">
                <a16:creationId xmlns:a16="http://schemas.microsoft.com/office/drawing/2014/main" id="{1DF2979A-6D59-47A5-9F7F-9FE0A1F7332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00" b="93067" l="9793" r="89831">
                        <a14:foregroundMark x1="64783" y1="55333" x2="40301" y2="69067"/>
                        <a14:foregroundMark x1="46516" y1="72267" x2="41996" y2="23333"/>
                        <a14:foregroundMark x1="41996" y1="23333" x2="40113" y2="16800"/>
                        <a14:foregroundMark x1="40113" y1="16800" x2="82109" y2="68533"/>
                        <a14:foregroundMark x1="82109" y1="68533" x2="82298" y2="70533"/>
                        <a14:foregroundMark x1="84181" y1="64933" x2="47834" y2="83200"/>
                        <a14:foregroundMark x1="47834" y1="83200" x2="34275" y2="84400"/>
                        <a14:foregroundMark x1="32392" y1="84400" x2="25800" y2="80000"/>
                        <a14:foregroundMark x1="28060" y1="73867" x2="29567" y2="57733"/>
                        <a14:foregroundMark x1="29944" y1="57733" x2="28437" y2="36667"/>
                        <a14:foregroundMark x1="30508" y1="29733" x2="39736" y2="8133"/>
                        <a14:foregroundMark x1="40113" y1="4800" x2="40113" y2="4800"/>
                        <a14:foregroundMark x1="36911" y1="4800" x2="36911" y2="4800"/>
                        <a14:foregroundMark x1="47458" y1="93067" x2="47458" y2="93067"/>
                        <a14:backgroundMark x1="17326" y1="23867" x2="17326" y2="23867"/>
                        <a14:backgroundMark x1="15631" y1="26667" x2="12241" y2="31867"/>
                        <a14:backgroundMark x1="12994" y1="32133" x2="12994" y2="41067"/>
                        <a14:backgroundMark x1="12994" y1="41067" x2="13559" y2="49600"/>
                        <a14:backgroundMark x1="13559" y1="49600" x2="13559" y2="50000"/>
                        <a14:backgroundMark x1="13748" y1="50000" x2="10734" y2="6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0743" y="751992"/>
            <a:ext cx="848387" cy="1468668"/>
          </a:xfrm>
          <a:prstGeom prst="rect">
            <a:avLst/>
          </a:prstGeom>
        </p:spPr>
      </p:pic>
      <p:pic>
        <p:nvPicPr>
          <p:cNvPr id="8" name="Picture 7" descr="A picture containing object, lamp, mirror&#10;&#10;Description automatically generated">
            <a:extLst>
              <a:ext uri="{FF2B5EF4-FFF2-40B4-BE49-F238E27FC236}">
                <a16:creationId xmlns:a16="http://schemas.microsoft.com/office/drawing/2014/main" id="{4D79037E-B570-4C7D-9DC5-99822396CF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0" b="93067" l="9793" r="89831">
                        <a14:foregroundMark x1="64783" y1="55333" x2="40301" y2="69067"/>
                        <a14:foregroundMark x1="46516" y1="72267" x2="41996" y2="23333"/>
                        <a14:foregroundMark x1="41996" y1="23333" x2="40113" y2="16800"/>
                        <a14:foregroundMark x1="40113" y1="16800" x2="82109" y2="68533"/>
                        <a14:foregroundMark x1="82109" y1="68533" x2="82298" y2="70533"/>
                        <a14:foregroundMark x1="84181" y1="64933" x2="47834" y2="83200"/>
                        <a14:foregroundMark x1="47834" y1="83200" x2="34275" y2="84400"/>
                        <a14:foregroundMark x1="32392" y1="84400" x2="25800" y2="80000"/>
                        <a14:foregroundMark x1="28060" y1="73867" x2="29567" y2="57733"/>
                        <a14:foregroundMark x1="29944" y1="57733" x2="28437" y2="36667"/>
                        <a14:foregroundMark x1="30508" y1="29733" x2="39736" y2="8133"/>
                        <a14:foregroundMark x1="40113" y1="4800" x2="40113" y2="4800"/>
                        <a14:foregroundMark x1="36911" y1="4800" x2="36911" y2="4800"/>
                        <a14:foregroundMark x1="47458" y1="93067" x2="47458" y2="93067"/>
                        <a14:backgroundMark x1="17326" y1="23867" x2="17326" y2="23867"/>
                        <a14:backgroundMark x1="15631" y1="26667" x2="12241" y2="31867"/>
                        <a14:backgroundMark x1="12994" y1="32133" x2="12994" y2="41067"/>
                        <a14:backgroundMark x1="12994" y1="41067" x2="13559" y2="49600"/>
                        <a14:backgroundMark x1="13559" y1="49600" x2="13559" y2="50000"/>
                        <a14:backgroundMark x1="13748" y1="50000" x2="10734" y2="6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7301" y="-1125801"/>
            <a:ext cx="5470903" cy="80464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99274D-954C-4701-846A-6ADD2DE61576}"/>
              </a:ext>
            </a:extLst>
          </p:cNvPr>
          <p:cNvSpPr txBox="1"/>
          <p:nvPr/>
        </p:nvSpPr>
        <p:spPr>
          <a:xfrm>
            <a:off x="3204914" y="1604143"/>
            <a:ext cx="6261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الواجب المنزلي: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أكتب </a:t>
            </a:r>
            <a:r>
              <a:rPr lang="ar-OM" sz="48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خمس</a:t>
            </a:r>
            <a:r>
              <a:rPr kumimoji="0" lang="ar-OM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OM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جمل فعلية </a:t>
            </a:r>
            <a:r>
              <a:rPr lang="ar-OM" sz="4800" b="1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وحدد الفعل والفاعل</a:t>
            </a:r>
            <a:endParaRPr kumimoji="0" lang="en-SG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64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9A1AE10D-4122-4C6F-9142-4E29F3E62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9" y="607291"/>
            <a:ext cx="2939473" cy="282170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68E1ACA5-B90C-4168-8AD2-BDE72B20CF36}"/>
              </a:ext>
            </a:extLst>
          </p:cNvPr>
          <p:cNvSpPr/>
          <p:nvPr/>
        </p:nvSpPr>
        <p:spPr>
          <a:xfrm>
            <a:off x="2486133" y="686591"/>
            <a:ext cx="282641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39F4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SA" sz="5400" b="1" cap="none" spc="0" dirty="0">
                <a:ln w="0"/>
                <a:solidFill>
                  <a:srgbClr val="39F4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مرح وأ</a:t>
            </a:r>
            <a:r>
              <a:rPr lang="ar-SA" sz="5400" b="1" dirty="0">
                <a:ln w="0"/>
                <a:solidFill>
                  <a:srgbClr val="39F4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</a:t>
            </a:r>
            <a:endParaRPr lang="ar-SA" sz="5400" b="1" cap="none" spc="0" dirty="0">
              <a:ln w="0"/>
              <a:solidFill>
                <a:srgbClr val="39F42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صورة 5" descr="صورة تحتوي على قصاصة فنية, دمية&#10;&#10;تم إنشاء الوصف تلقائياً">
            <a:extLst>
              <a:ext uri="{FF2B5EF4-FFF2-40B4-BE49-F238E27FC236}">
                <a16:creationId xmlns:a16="http://schemas.microsoft.com/office/drawing/2014/main" id="{316B604F-2C3B-41E1-B8DC-5DD0764503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06" y="1609921"/>
            <a:ext cx="8255000" cy="448218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582728" y="4548850"/>
            <a:ext cx="6679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hlinkClick r:id="rId5"/>
              </a:rPr>
              <a:t>https://wordwall.net/ar/resource/8639253</a:t>
            </a:r>
            <a:endParaRPr lang="ar-OM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CD5D748-DFCB-4A61-858D-9987D2F91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8" y="2684840"/>
            <a:ext cx="5074855" cy="387887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DD70297-AD13-4C54-9ADA-A7CE05302204}"/>
              </a:ext>
            </a:extLst>
          </p:cNvPr>
          <p:cNvSpPr/>
          <p:nvPr/>
        </p:nvSpPr>
        <p:spPr>
          <a:xfrm>
            <a:off x="1365827" y="385591"/>
            <a:ext cx="9511862" cy="1912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OM" sz="4800" b="1" dirty="0"/>
              <a:t>أهلا وسهلا بكم جميعًا في مادة اللغة العربية</a:t>
            </a:r>
          </a:p>
        </p:txBody>
      </p:sp>
    </p:spTree>
    <p:extLst>
      <p:ext uri="{BB962C8B-B14F-4D97-AF65-F5344CB8AC3E}">
        <p14:creationId xmlns:p14="http://schemas.microsoft.com/office/powerpoint/2010/main" val="11298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1F0FB04-746B-4157-B33E-ED39CDBE83BC}"/>
              </a:ext>
            </a:extLst>
          </p:cNvPr>
          <p:cNvSpPr/>
          <p:nvPr/>
        </p:nvSpPr>
        <p:spPr>
          <a:xfrm>
            <a:off x="2495634" y="2042424"/>
            <a:ext cx="66752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أشكركم على حسن المشاركة </a:t>
            </a:r>
          </a:p>
          <a:p>
            <a:pPr algn="ctr"/>
            <a:r>
              <a:rPr lang="ar-SA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وفقكم الله </a:t>
            </a:r>
          </a:p>
          <a:p>
            <a:pPr algn="ctr"/>
            <a:r>
              <a:rPr lang="ar-SA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وإلى اللقاء .</a:t>
            </a:r>
          </a:p>
        </p:txBody>
      </p:sp>
    </p:spTree>
    <p:extLst>
      <p:ext uri="{BB962C8B-B14F-4D97-AF65-F5344CB8AC3E}">
        <p14:creationId xmlns:p14="http://schemas.microsoft.com/office/powerpoint/2010/main" val="13322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28BF73D-2675-4F71-8368-822AA80877C6}"/>
              </a:ext>
            </a:extLst>
          </p:cNvPr>
          <p:cNvSpPr/>
          <p:nvPr/>
        </p:nvSpPr>
        <p:spPr>
          <a:xfrm>
            <a:off x="4088237" y="1275170"/>
            <a:ext cx="40155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err="1" smtClean="0">
                <a:ln w="0"/>
                <a:solidFill>
                  <a:srgbClr val="39F4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</a:t>
            </a:r>
            <a:r>
              <a:rPr lang="ar-OM" sz="4000" b="1" cap="none" spc="0" dirty="0" smtClean="0">
                <a:ln w="0"/>
                <a:solidFill>
                  <a:srgbClr val="39F4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م/ </a:t>
            </a:r>
            <a:r>
              <a:rPr lang="ar-OM" sz="40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الخميس</a:t>
            </a:r>
            <a:endParaRPr lang="ar-SA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5426ACE-78BA-4F53-899B-5269AE86BCF2}"/>
              </a:ext>
            </a:extLst>
          </p:cNvPr>
          <p:cNvSpPr/>
          <p:nvPr/>
        </p:nvSpPr>
        <p:spPr>
          <a:xfrm>
            <a:off x="3596116" y="4174555"/>
            <a:ext cx="51469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rgbClr val="39F4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المادة :</a:t>
            </a:r>
            <a:r>
              <a:rPr lang="ar-SA" sz="48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اللغة العربية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C33DCA6-33AD-408A-A607-2F580244261D}"/>
              </a:ext>
            </a:extLst>
          </p:cNvPr>
          <p:cNvSpPr/>
          <p:nvPr/>
        </p:nvSpPr>
        <p:spPr>
          <a:xfrm>
            <a:off x="2804072" y="5743610"/>
            <a:ext cx="65838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rgbClr val="39F4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المهارة : </a:t>
            </a:r>
            <a:r>
              <a:rPr lang="ar-SA" sz="4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الكتابة ( الأنماط اللغوية )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224214E-3625-4C28-91A3-9A7A8BEE7680}"/>
              </a:ext>
            </a:extLst>
          </p:cNvPr>
          <p:cNvSpPr/>
          <p:nvPr/>
        </p:nvSpPr>
        <p:spPr>
          <a:xfrm>
            <a:off x="2532993" y="2721114"/>
            <a:ext cx="68549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err="1" smtClean="0">
                <a:ln w="0"/>
                <a:solidFill>
                  <a:srgbClr val="39F4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التاري</a:t>
            </a:r>
            <a:r>
              <a:rPr lang="ar-OM" sz="4000" b="1" cap="none" spc="0" dirty="0" smtClean="0">
                <a:ln w="0"/>
                <a:solidFill>
                  <a:srgbClr val="39F4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خ: </a:t>
            </a:r>
            <a:r>
              <a:rPr lang="ar-OM" sz="4000" b="1" dirty="0" smtClean="0">
                <a:ln w="0"/>
                <a:solidFill>
                  <a:srgbClr val="39F42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 </a:t>
            </a:r>
            <a:r>
              <a:rPr lang="ar-SA" sz="40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من </a:t>
            </a:r>
            <a:r>
              <a:rPr lang="ar-OM" sz="40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يناير</a:t>
            </a:r>
            <a:r>
              <a:rPr lang="ar-SA" sz="40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202</a:t>
            </a:r>
            <a:r>
              <a:rPr lang="ar-OM" sz="40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ar-SA" sz="40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</a:t>
            </a:r>
            <a:endParaRPr lang="ar-SA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وجه ضاحك 7">
            <a:extLst>
              <a:ext uri="{FF2B5EF4-FFF2-40B4-BE49-F238E27FC236}">
                <a16:creationId xmlns:a16="http://schemas.microsoft.com/office/drawing/2014/main" id="{6CF689EC-50F9-4DB4-8B64-6047461A5A7C}"/>
              </a:ext>
            </a:extLst>
          </p:cNvPr>
          <p:cNvSpPr/>
          <p:nvPr/>
        </p:nvSpPr>
        <p:spPr>
          <a:xfrm>
            <a:off x="4004441" y="1376855"/>
            <a:ext cx="609600" cy="4729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06590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C733EBF-DA3D-4479-9B27-B15A355D2CB4}"/>
              </a:ext>
            </a:extLst>
          </p:cNvPr>
          <p:cNvSpPr/>
          <p:nvPr/>
        </p:nvSpPr>
        <p:spPr>
          <a:xfrm>
            <a:off x="5054994" y="4235632"/>
            <a:ext cx="2254478" cy="1517123"/>
          </a:xfrm>
          <a:prstGeom prst="rect">
            <a:avLst/>
          </a:prstGeom>
          <a:noFill/>
          <a:ln w="38100">
            <a:solidFill>
              <a:srgbClr val="92B5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50" descr="A close up of a clip&#10;&#10;Description automatically generated">
            <a:extLst>
              <a:ext uri="{FF2B5EF4-FFF2-40B4-BE49-F238E27FC236}">
                <a16:creationId xmlns:a16="http://schemas.microsoft.com/office/drawing/2014/main" id="{8F5715CB-9C88-44E7-9E0D-84B2E17BB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4509206" y="5641753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50C20E3-D6F4-4480-B5E8-483EE5148C07}"/>
              </a:ext>
            </a:extLst>
          </p:cNvPr>
          <p:cNvSpPr/>
          <p:nvPr/>
        </p:nvSpPr>
        <p:spPr>
          <a:xfrm>
            <a:off x="1240903" y="4231774"/>
            <a:ext cx="2254478" cy="1517123"/>
          </a:xfrm>
          <a:prstGeom prst="rect">
            <a:avLst/>
          </a:prstGeom>
          <a:noFill/>
          <a:ln w="38100">
            <a:solidFill>
              <a:srgbClr val="684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 descr="A close up of a clip&#10;&#10;Description automatically generated">
            <a:extLst>
              <a:ext uri="{FF2B5EF4-FFF2-40B4-BE49-F238E27FC236}">
                <a16:creationId xmlns:a16="http://schemas.microsoft.com/office/drawing/2014/main" id="{F3F39B34-E96C-43ED-B8C5-23F1DE09B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695115" y="5637895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D813A67-1EAF-4D2D-AACC-0D5327D59FB9}"/>
              </a:ext>
            </a:extLst>
          </p:cNvPr>
          <p:cNvSpPr/>
          <p:nvPr/>
        </p:nvSpPr>
        <p:spPr>
          <a:xfrm>
            <a:off x="1214179" y="1392340"/>
            <a:ext cx="2254478" cy="1517123"/>
          </a:xfrm>
          <a:prstGeom prst="rect">
            <a:avLst/>
          </a:prstGeom>
          <a:noFill/>
          <a:ln w="38100">
            <a:solidFill>
              <a:srgbClr val="405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 descr="A close up of a clip&#10;&#10;Description automatically generated">
            <a:extLst>
              <a:ext uri="{FF2B5EF4-FFF2-40B4-BE49-F238E27FC236}">
                <a16:creationId xmlns:a16="http://schemas.microsoft.com/office/drawing/2014/main" id="{F025BCDD-5410-45DD-87FA-5DF4DC99D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668391" y="2798461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CAA6548-3E67-40CA-B39D-EC0A96A1036D}"/>
              </a:ext>
            </a:extLst>
          </p:cNvPr>
          <p:cNvSpPr/>
          <p:nvPr/>
        </p:nvSpPr>
        <p:spPr>
          <a:xfrm>
            <a:off x="5131313" y="1373199"/>
            <a:ext cx="2254478" cy="1517123"/>
          </a:xfrm>
          <a:prstGeom prst="rect">
            <a:avLst/>
          </a:prstGeom>
          <a:noFill/>
          <a:ln w="38100">
            <a:solidFill>
              <a:srgbClr val="E0B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 descr="A close up of a clip&#10;&#10;Description automatically generated">
            <a:extLst>
              <a:ext uri="{FF2B5EF4-FFF2-40B4-BE49-F238E27FC236}">
                <a16:creationId xmlns:a16="http://schemas.microsoft.com/office/drawing/2014/main" id="{46ED4CB0-FC4C-47FA-98F1-98EB1EB83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4585525" y="2779320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6743C78-77B7-45D6-A608-F7B17A39891F}"/>
              </a:ext>
            </a:extLst>
          </p:cNvPr>
          <p:cNvSpPr/>
          <p:nvPr/>
        </p:nvSpPr>
        <p:spPr>
          <a:xfrm>
            <a:off x="8916113" y="1381070"/>
            <a:ext cx="2254478" cy="1517123"/>
          </a:xfrm>
          <a:prstGeom prst="rect">
            <a:avLst/>
          </a:prstGeom>
          <a:noFill/>
          <a:ln w="38100">
            <a:solidFill>
              <a:srgbClr val="915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 descr="A close up of a clip&#10;&#10;Description automatically generated">
            <a:extLst>
              <a:ext uri="{FF2B5EF4-FFF2-40B4-BE49-F238E27FC236}">
                <a16:creationId xmlns:a16="http://schemas.microsoft.com/office/drawing/2014/main" id="{7B3EBB21-6B84-4BEC-A4B7-F31C2BE4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8370325" y="2787191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:a16="http://schemas.microsoft.com/office/drawing/2014/main" id="{759D93E1-2798-4514-A8EE-917ECF83DD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14" b="83728" l="13018" r="89053">
                        <a14:foregroundMark x1="50296" y1="28698" x2="50296" y2="28698"/>
                        <a14:foregroundMark x1="49704" y1="37870" x2="47041" y2="63905"/>
                        <a14:foregroundMark x1="47041" y1="63905" x2="35503" y2="45562"/>
                        <a14:foregroundMark x1="35503" y1="45562" x2="59172" y2="47929"/>
                        <a14:foregroundMark x1="59172" y1="47929" x2="63609" y2="50592"/>
                        <a14:foregroundMark x1="63609" y1="50592" x2="62130" y2="73669"/>
                        <a14:foregroundMark x1="62130" y1="73669" x2="57396" y2="78107"/>
                        <a14:foregroundMark x1="50888" y1="83728" x2="50888" y2="83728"/>
                        <a14:foregroundMark x1="46450" y1="70118" x2="31361" y2="52663"/>
                        <a14:foregroundMark x1="31361" y1="52663" x2="31361" y2="51183"/>
                        <a14:foregroundMark x1="53254" y1="74556" x2="35503" y2="64497"/>
                        <a14:foregroundMark x1="35503" y1="63905" x2="45266" y2="75148"/>
                        <a14:foregroundMark x1="45266" y1="73669" x2="60059" y2="70710"/>
                        <a14:foregroundMark x1="67160" y1="56805" x2="64793" y2="66568"/>
                        <a14:foregroundMark x1="66568" y1="56213" x2="64201" y2="62722"/>
                        <a14:foregroundMark x1="32544" y1="49408" x2="37870" y2="49408"/>
                        <a14:foregroundMark x1="49704" y1="27219" x2="49704" y2="27219"/>
                        <a14:foregroundMark x1="49704" y1="27219" x2="49704" y2="26627"/>
                        <a14:foregroundMark x1="63018" y1="20118" x2="63018" y2="20118"/>
                        <a14:foregroundMark x1="61834" y1="20118" x2="60651" y2="16864"/>
                        <a14:foregroundMark x1="60651" y1="16864" x2="38166" y2="14793"/>
                        <a14:foregroundMark x1="38166" y1="14793" x2="36686" y2="20118"/>
                        <a14:foregroundMark x1="38462" y1="13905" x2="41124" y2="15089"/>
                        <a14:foregroundMark x1="61834" y1="17456" x2="44675" y2="13314"/>
                        <a14:foregroundMark x1="49704" y1="24852" x2="52663" y2="34024"/>
                        <a14:foregroundMark x1="48817" y1="26036" x2="40533" y2="31657"/>
                        <a14:foregroundMark x1="81361" y1="28698" x2="81361" y2="37278"/>
                        <a14:foregroundMark x1="77811" y1="22485" x2="81953" y2="43195"/>
                        <a14:foregroundMark x1="82544" y1="39053" x2="89349" y2="43195"/>
                        <a14:foregroundMark x1="86982" y1="32249" x2="84911" y2="51183"/>
                        <a14:foregroundMark x1="19527" y1="23077" x2="20118" y2="40828"/>
                        <a14:foregroundMark x1="16568" y1="40828" x2="13018" y2="28107"/>
                        <a14:foregroundMark x1="29882" y1="83728" x2="29882" y2="83728"/>
                        <a14:foregroundMark x1="68639" y1="83728" x2="68639" y2="83728"/>
                        <a14:foregroundMark x1="67160" y1="81657" x2="65976" y2="7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9102" r="7926" b="10997"/>
          <a:stretch/>
        </p:blipFill>
        <p:spPr>
          <a:xfrm>
            <a:off x="9275057" y="1415095"/>
            <a:ext cx="1483011" cy="1446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332A8F-FB9C-4AC7-8D49-377DB8B3D819}"/>
              </a:ext>
            </a:extLst>
          </p:cNvPr>
          <p:cNvSpPr txBox="1"/>
          <p:nvPr/>
        </p:nvSpPr>
        <p:spPr>
          <a:xfrm>
            <a:off x="3103400" y="2656373"/>
            <a:ext cx="46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8CA8C-FFB3-456B-A5C1-073B4223DD4F}"/>
              </a:ext>
            </a:extLst>
          </p:cNvPr>
          <p:cNvSpPr txBox="1"/>
          <p:nvPr/>
        </p:nvSpPr>
        <p:spPr>
          <a:xfrm>
            <a:off x="8755746" y="2952108"/>
            <a:ext cx="209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الالتزام بالوقت المحدد للحصص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5AE80-55EF-4A79-8A40-A92012EC5489}"/>
              </a:ext>
            </a:extLst>
          </p:cNvPr>
          <p:cNvSpPr txBox="1"/>
          <p:nvPr/>
        </p:nvSpPr>
        <p:spPr>
          <a:xfrm>
            <a:off x="7012424" y="2740736"/>
            <a:ext cx="46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F0398-E6CA-4A9F-9D7D-FC6DE19E57AC}"/>
              </a:ext>
            </a:extLst>
          </p:cNvPr>
          <p:cNvSpPr txBox="1"/>
          <p:nvPr/>
        </p:nvSpPr>
        <p:spPr>
          <a:xfrm>
            <a:off x="4855441" y="3138391"/>
            <a:ext cx="209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التفاعل الإيجابي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AF4AC8-5108-491E-A705-1D1C4F5F69EF}"/>
              </a:ext>
            </a:extLst>
          </p:cNvPr>
          <p:cNvSpPr txBox="1"/>
          <p:nvPr/>
        </p:nvSpPr>
        <p:spPr>
          <a:xfrm>
            <a:off x="10840276" y="2749484"/>
            <a:ext cx="463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EB0869-E002-4BD7-8F44-152B8075F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>
          <a:xfrm>
            <a:off x="1581575" y="1441422"/>
            <a:ext cx="1503917" cy="1350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3C07C9-F0EC-4F24-8541-542ACF9D3A34}"/>
              </a:ext>
            </a:extLst>
          </p:cNvPr>
          <p:cNvSpPr txBox="1"/>
          <p:nvPr/>
        </p:nvSpPr>
        <p:spPr>
          <a:xfrm>
            <a:off x="946417" y="3004550"/>
            <a:ext cx="209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عدم مقاطعة المعلم بأي شكل واتباع التعليمات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2E0660-1100-448F-9282-0D7D86146CF1}"/>
              </a:ext>
            </a:extLst>
          </p:cNvPr>
          <p:cNvSpPr txBox="1"/>
          <p:nvPr/>
        </p:nvSpPr>
        <p:spPr>
          <a:xfrm>
            <a:off x="6949284" y="5542039"/>
            <a:ext cx="338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41D91F-88F9-4BEC-83B8-AB9E7B453D5F}"/>
              </a:ext>
            </a:extLst>
          </p:cNvPr>
          <p:cNvSpPr txBox="1"/>
          <p:nvPr/>
        </p:nvSpPr>
        <p:spPr>
          <a:xfrm>
            <a:off x="997083" y="5843181"/>
            <a:ext cx="2093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عدم فتح الكاميرا أو تصوير الشاشة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صورة 10">
            <a:extLst>
              <a:ext uri="{FF2B5EF4-FFF2-40B4-BE49-F238E27FC236}">
                <a16:creationId xmlns:a16="http://schemas.microsoft.com/office/drawing/2014/main" id="{BE1FE0D5-6844-4128-B033-0124E99706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77" y="4393095"/>
            <a:ext cx="1235549" cy="123554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1C07CE5-3169-477B-8306-4B5850F5D96E}"/>
              </a:ext>
            </a:extLst>
          </p:cNvPr>
          <p:cNvSpPr txBox="1"/>
          <p:nvPr/>
        </p:nvSpPr>
        <p:spPr>
          <a:xfrm>
            <a:off x="4839954" y="5855254"/>
            <a:ext cx="195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عدم فتح المايكرفون بدون إذن المعلمة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صورة 11">
            <a:extLst>
              <a:ext uri="{FF2B5EF4-FFF2-40B4-BE49-F238E27FC236}">
                <a16:creationId xmlns:a16="http://schemas.microsoft.com/office/drawing/2014/main" id="{B42FAFF8-ECC0-4061-838A-B662E9610C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4139" b="6234"/>
          <a:stretch/>
        </p:blipFill>
        <p:spPr>
          <a:xfrm>
            <a:off x="5472430" y="4283507"/>
            <a:ext cx="1419605" cy="135075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1D430D2-1477-4E27-8FDB-948DB3C1D662}"/>
              </a:ext>
            </a:extLst>
          </p:cNvPr>
          <p:cNvSpPr/>
          <p:nvPr/>
        </p:nvSpPr>
        <p:spPr>
          <a:xfrm>
            <a:off x="8871549" y="4280452"/>
            <a:ext cx="2254478" cy="1517123"/>
          </a:xfrm>
          <a:prstGeom prst="rect">
            <a:avLst/>
          </a:prstGeom>
          <a:noFill/>
          <a:ln w="38100">
            <a:solidFill>
              <a:srgbClr val="6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 descr="A close up of a clip&#10;&#10;Description automatically generated">
            <a:extLst>
              <a:ext uri="{FF2B5EF4-FFF2-40B4-BE49-F238E27FC236}">
                <a16:creationId xmlns:a16="http://schemas.microsoft.com/office/drawing/2014/main" id="{C6143364-BF9A-4085-81FC-02058BAC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4" b="23966" l="37077" r="97385">
                        <a14:foregroundMark x1="88615" y1="2414" x2="88615" y2="2414"/>
                        <a14:foregroundMark x1="97538" y1="11724" x2="97538" y2="11724"/>
                        <a14:foregroundMark x1="89692" y1="23966" x2="89692" y2="23966"/>
                        <a14:foregroundMark x1="42923" y1="5345" x2="42923" y2="5345"/>
                        <a14:foregroundMark x1="42615" y1="5172" x2="39692" y2="12414"/>
                        <a14:foregroundMark x1="39692" y1="12414" x2="39692" y2="12759"/>
                        <a14:foregroundMark x1="37231" y1="12241" x2="37231" y2="12241"/>
                        <a14:foregroundMark x1="37692" y1="12241" x2="38615" y2="16207"/>
                        <a14:foregroundMark x1="38769" y1="16207" x2="41538" y2="20172"/>
                        <a14:foregroundMark x1="37077" y1="11897" x2="37692" y2="12241"/>
                        <a14:foregroundMark x1="79846" y1="3276" x2="76000" y2="3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1" b="74769"/>
          <a:stretch/>
        </p:blipFill>
        <p:spPr>
          <a:xfrm>
            <a:off x="8325761" y="5686573"/>
            <a:ext cx="3330287" cy="1142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5D90121-1D09-4E35-9469-C2FB0405ED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>
          <a:xfrm>
            <a:off x="9305609" y="4361007"/>
            <a:ext cx="1425955" cy="135058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97DC199-9404-4702-B5A4-723EEDA6CF56}"/>
              </a:ext>
            </a:extLst>
          </p:cNvPr>
          <p:cNvSpPr txBox="1"/>
          <p:nvPr/>
        </p:nvSpPr>
        <p:spPr>
          <a:xfrm>
            <a:off x="10823980" y="5614137"/>
            <a:ext cx="40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AFFD0A-BB16-490E-BB83-688B29F84E32}"/>
              </a:ext>
            </a:extLst>
          </p:cNvPr>
          <p:cNvSpPr txBox="1"/>
          <p:nvPr/>
        </p:nvSpPr>
        <p:spPr>
          <a:xfrm>
            <a:off x="8864127" y="5911371"/>
            <a:ext cx="1825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الجلوس بشكل صحيح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6FCD5B-F782-4902-88A8-907A790FC3AB}"/>
              </a:ext>
            </a:extLst>
          </p:cNvPr>
          <p:cNvSpPr txBox="1"/>
          <p:nvPr/>
        </p:nvSpPr>
        <p:spPr>
          <a:xfrm>
            <a:off x="3069875" y="5530033"/>
            <a:ext cx="338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55" name="Picture 54" descr="A picture containing table&#10;&#10;Description automatically generated">
            <a:extLst>
              <a:ext uri="{FF2B5EF4-FFF2-40B4-BE49-F238E27FC236}">
                <a16:creationId xmlns:a16="http://schemas.microsoft.com/office/drawing/2014/main" id="{60C7D60B-8BD4-4418-964D-05BDA5BEEB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260" y="1499503"/>
            <a:ext cx="1229666" cy="122966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BDE925B-54C1-4F8A-9FE8-D276B43F6BA3}"/>
              </a:ext>
            </a:extLst>
          </p:cNvPr>
          <p:cNvSpPr/>
          <p:nvPr/>
        </p:nvSpPr>
        <p:spPr>
          <a:xfrm>
            <a:off x="3196047" y="109467"/>
            <a:ext cx="55675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قواعد التعلم عن بعد</a:t>
            </a:r>
          </a:p>
        </p:txBody>
      </p: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86472A-5A3F-488C-AA09-C3B666D76CC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67" b="90000" l="10000" r="90500">
                        <a14:foregroundMark x1="26500" y1="9833" x2="26500" y2="9833"/>
                        <a14:foregroundMark x1="25667" y1="13500" x2="24333" y2="19833"/>
                        <a14:foregroundMark x1="90333" y1="55667" x2="90333" y2="55667"/>
                        <a14:foregroundMark x1="90333" y1="71833" x2="90333" y2="71833"/>
                        <a14:foregroundMark x1="90500" y1="24500" x2="90500" y2="24500"/>
                        <a14:foregroundMark x1="31500" y1="13667" x2="31500" y2="1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59" y="-94552"/>
            <a:ext cx="1788297" cy="17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49325D-FCF0-47DE-8A66-D46A8F333E8B}"/>
              </a:ext>
            </a:extLst>
          </p:cNvPr>
          <p:cNvGrpSpPr/>
          <p:nvPr/>
        </p:nvGrpSpPr>
        <p:grpSpPr>
          <a:xfrm>
            <a:off x="1" y="-6"/>
            <a:ext cx="12192007" cy="6858007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8AF494-967C-4FC9-B5C4-1B9D6EDD5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2" t="23279" b="1819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DE6CE2-7D23-4A71-8C2D-DE8D6A8BC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398" r="3322" b="74710"/>
            <a:stretch/>
          </p:blipFill>
          <p:spPr>
            <a:xfrm>
              <a:off x="190305" y="0"/>
              <a:ext cx="1110342" cy="726334"/>
            </a:xfrm>
            <a:prstGeom prst="rect">
              <a:avLst/>
            </a:prstGeom>
          </p:spPr>
        </p:pic>
      </p:grpSp>
      <p:sp>
        <p:nvSpPr>
          <p:cNvPr id="9" name="Rectangle 31">
            <a:extLst>
              <a:ext uri="{FF2B5EF4-FFF2-40B4-BE49-F238E27FC236}">
                <a16:creationId xmlns:a16="http://schemas.microsoft.com/office/drawing/2014/main" id="{00EF20FD-993D-4F26-9BC5-CEF744F90948}"/>
              </a:ext>
            </a:extLst>
          </p:cNvPr>
          <p:cNvSpPr/>
          <p:nvPr/>
        </p:nvSpPr>
        <p:spPr>
          <a:xfrm>
            <a:off x="5514630" y="227749"/>
            <a:ext cx="326812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الت</a:t>
            </a: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علم القبلي </a:t>
            </a:r>
            <a:r>
              <a:rPr kumimoji="0" lang="ar-A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ar-AE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854223" y="1554890"/>
            <a:ext cx="4131733" cy="8995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4000" b="1" dirty="0"/>
              <a:t>أَقْـسَـامُ الْكَـلَامِ </a:t>
            </a: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7802955" y="2454413"/>
            <a:ext cx="1431356" cy="18240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6940843" y="2481535"/>
            <a:ext cx="1" cy="19662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5000978" y="2481535"/>
            <a:ext cx="942206" cy="18759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8431811" y="4278489"/>
            <a:ext cx="1838924" cy="936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600" b="1" dirty="0" smtClean="0">
                <a:solidFill>
                  <a:srgbClr val="002060"/>
                </a:solidFill>
              </a:rPr>
              <a:t>اِسْــم </a:t>
            </a:r>
            <a:endParaRPr lang="ar-OM" sz="3600" b="1" dirty="0">
              <a:solidFill>
                <a:srgbClr val="002060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203664" y="4357511"/>
            <a:ext cx="1684699" cy="936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600" b="1" dirty="0" smtClean="0"/>
              <a:t>فِـعْــل</a:t>
            </a:r>
            <a:endParaRPr lang="ar-OM" dirty="0"/>
          </a:p>
        </p:txBody>
      </p:sp>
      <p:sp>
        <p:nvSpPr>
          <p:cNvPr id="24" name="مستطيل 23"/>
          <p:cNvSpPr/>
          <p:nvPr/>
        </p:nvSpPr>
        <p:spPr>
          <a:xfrm>
            <a:off x="3678205" y="4447822"/>
            <a:ext cx="1591553" cy="9369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600" b="1" dirty="0" smtClean="0"/>
              <a:t>حَـرْف</a:t>
            </a:r>
            <a:endParaRPr lang="ar-OM" sz="3600" b="1" dirty="0"/>
          </a:p>
        </p:txBody>
      </p:sp>
    </p:spTree>
    <p:extLst>
      <p:ext uri="{BB962C8B-B14F-4D97-AF65-F5344CB8AC3E}">
        <p14:creationId xmlns:p14="http://schemas.microsoft.com/office/powerpoint/2010/main" val="30774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49325D-FCF0-47DE-8A66-D46A8F333E8B}"/>
              </a:ext>
            </a:extLst>
          </p:cNvPr>
          <p:cNvGrpSpPr/>
          <p:nvPr/>
        </p:nvGrpSpPr>
        <p:grpSpPr>
          <a:xfrm>
            <a:off x="1" y="-6"/>
            <a:ext cx="12192007" cy="6858007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8AF494-967C-4FC9-B5C4-1B9D6EDD5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2" t="23279" b="1819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DE6CE2-7D23-4A71-8C2D-DE8D6A8BC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398" r="3322" b="74710"/>
            <a:stretch/>
          </p:blipFill>
          <p:spPr>
            <a:xfrm>
              <a:off x="190305" y="0"/>
              <a:ext cx="1110342" cy="726334"/>
            </a:xfrm>
            <a:prstGeom prst="rect">
              <a:avLst/>
            </a:prstGeom>
          </p:spPr>
        </p:pic>
      </p:grpSp>
      <p:sp>
        <p:nvSpPr>
          <p:cNvPr id="6" name="Rectangle 31">
            <a:extLst>
              <a:ext uri="{FF2B5EF4-FFF2-40B4-BE49-F238E27FC236}">
                <a16:creationId xmlns:a16="http://schemas.microsoft.com/office/drawing/2014/main" id="{00EF20FD-993D-4F26-9BC5-CEF744F90948}"/>
              </a:ext>
            </a:extLst>
          </p:cNvPr>
          <p:cNvSpPr/>
          <p:nvPr/>
        </p:nvSpPr>
        <p:spPr>
          <a:xfrm>
            <a:off x="2811982" y="282222"/>
            <a:ext cx="726441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التمهيد :  </a:t>
            </a:r>
            <a:r>
              <a:rPr kumimoji="0" lang="ar-OM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هيا ننظر إلى الجملة التالية :</a:t>
            </a:r>
            <a:endParaRPr kumimoji="0" lang="ar-AE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: Diagonal Corners Rounded 17">
            <a:extLst>
              <a:ext uri="{FF2B5EF4-FFF2-40B4-BE49-F238E27FC236}">
                <a16:creationId xmlns:a16="http://schemas.microsoft.com/office/drawing/2014/main" id="{1FC2FCAB-1D06-40AE-A0F1-79DF4F857D4F}"/>
              </a:ext>
            </a:extLst>
          </p:cNvPr>
          <p:cNvSpPr/>
          <p:nvPr/>
        </p:nvSpPr>
        <p:spPr>
          <a:xfrm>
            <a:off x="2528710" y="1841026"/>
            <a:ext cx="6226516" cy="1229449"/>
          </a:xfrm>
          <a:custGeom>
            <a:avLst/>
            <a:gdLst>
              <a:gd name="connsiteX0" fmla="*/ 204912 w 5639104"/>
              <a:gd name="connsiteY0" fmla="*/ 0 h 1229449"/>
              <a:gd name="connsiteX1" fmla="*/ 802673 w 5639104"/>
              <a:gd name="connsiteY1" fmla="*/ 0 h 1229449"/>
              <a:gd name="connsiteX2" fmla="*/ 1237408 w 5639104"/>
              <a:gd name="connsiteY2" fmla="*/ 0 h 1229449"/>
              <a:gd name="connsiteX3" fmla="*/ 1835170 w 5639104"/>
              <a:gd name="connsiteY3" fmla="*/ 0 h 1229449"/>
              <a:gd name="connsiteX4" fmla="*/ 2215563 w 5639104"/>
              <a:gd name="connsiteY4" fmla="*/ 0 h 1229449"/>
              <a:gd name="connsiteX5" fmla="*/ 2813324 w 5639104"/>
              <a:gd name="connsiteY5" fmla="*/ 0 h 1229449"/>
              <a:gd name="connsiteX6" fmla="*/ 3248060 w 5639104"/>
              <a:gd name="connsiteY6" fmla="*/ 0 h 1229449"/>
              <a:gd name="connsiteX7" fmla="*/ 3628453 w 5639104"/>
              <a:gd name="connsiteY7" fmla="*/ 0 h 1229449"/>
              <a:gd name="connsiteX8" fmla="*/ 4063188 w 5639104"/>
              <a:gd name="connsiteY8" fmla="*/ 0 h 1229449"/>
              <a:gd name="connsiteX9" fmla="*/ 4660949 w 5639104"/>
              <a:gd name="connsiteY9" fmla="*/ 0 h 1229449"/>
              <a:gd name="connsiteX10" fmla="*/ 5095685 w 5639104"/>
              <a:gd name="connsiteY10" fmla="*/ 0 h 1229449"/>
              <a:gd name="connsiteX11" fmla="*/ 5639104 w 5639104"/>
              <a:gd name="connsiteY11" fmla="*/ 0 h 1229449"/>
              <a:gd name="connsiteX12" fmla="*/ 5639104 w 5639104"/>
              <a:gd name="connsiteY12" fmla="*/ 0 h 1229449"/>
              <a:gd name="connsiteX13" fmla="*/ 5639104 w 5639104"/>
              <a:gd name="connsiteY13" fmla="*/ 491778 h 1229449"/>
              <a:gd name="connsiteX14" fmla="*/ 5639104 w 5639104"/>
              <a:gd name="connsiteY14" fmla="*/ 1024537 h 1229449"/>
              <a:gd name="connsiteX15" fmla="*/ 5434192 w 5639104"/>
              <a:gd name="connsiteY15" fmla="*/ 1229449 h 1229449"/>
              <a:gd name="connsiteX16" fmla="*/ 4782089 w 5639104"/>
              <a:gd name="connsiteY16" fmla="*/ 1229449 h 1229449"/>
              <a:gd name="connsiteX17" fmla="*/ 4238670 w 5639104"/>
              <a:gd name="connsiteY17" fmla="*/ 1229449 h 1229449"/>
              <a:gd name="connsiteX18" fmla="*/ 3695251 w 5639104"/>
              <a:gd name="connsiteY18" fmla="*/ 1229449 h 1229449"/>
              <a:gd name="connsiteX19" fmla="*/ 3151831 w 5639104"/>
              <a:gd name="connsiteY19" fmla="*/ 1229449 h 1229449"/>
              <a:gd name="connsiteX20" fmla="*/ 2608412 w 5639104"/>
              <a:gd name="connsiteY20" fmla="*/ 1229449 h 1229449"/>
              <a:gd name="connsiteX21" fmla="*/ 2119335 w 5639104"/>
              <a:gd name="connsiteY21" fmla="*/ 1229449 h 1229449"/>
              <a:gd name="connsiteX22" fmla="*/ 1521574 w 5639104"/>
              <a:gd name="connsiteY22" fmla="*/ 1229449 h 1229449"/>
              <a:gd name="connsiteX23" fmla="*/ 978155 w 5639104"/>
              <a:gd name="connsiteY23" fmla="*/ 1229449 h 1229449"/>
              <a:gd name="connsiteX24" fmla="*/ 0 w 5639104"/>
              <a:gd name="connsiteY24" fmla="*/ 1229449 h 1229449"/>
              <a:gd name="connsiteX25" fmla="*/ 0 w 5639104"/>
              <a:gd name="connsiteY25" fmla="*/ 1229449 h 1229449"/>
              <a:gd name="connsiteX26" fmla="*/ 0 w 5639104"/>
              <a:gd name="connsiteY26" fmla="*/ 696690 h 1229449"/>
              <a:gd name="connsiteX27" fmla="*/ 0 w 5639104"/>
              <a:gd name="connsiteY27" fmla="*/ 204912 h 1229449"/>
              <a:gd name="connsiteX28" fmla="*/ 204912 w 5639104"/>
              <a:gd name="connsiteY28" fmla="*/ 0 h 122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39104" h="1229449" fill="none" extrusionOk="0">
                <a:moveTo>
                  <a:pt x="204912" y="0"/>
                </a:moveTo>
                <a:cubicBezTo>
                  <a:pt x="410546" y="-43976"/>
                  <a:pt x="682348" y="53500"/>
                  <a:pt x="802673" y="0"/>
                </a:cubicBezTo>
                <a:cubicBezTo>
                  <a:pt x="922998" y="-53500"/>
                  <a:pt x="1029278" y="43185"/>
                  <a:pt x="1237408" y="0"/>
                </a:cubicBezTo>
                <a:cubicBezTo>
                  <a:pt x="1445538" y="-43185"/>
                  <a:pt x="1674886" y="45017"/>
                  <a:pt x="1835170" y="0"/>
                </a:cubicBezTo>
                <a:cubicBezTo>
                  <a:pt x="1995454" y="-45017"/>
                  <a:pt x="2092215" y="25716"/>
                  <a:pt x="2215563" y="0"/>
                </a:cubicBezTo>
                <a:cubicBezTo>
                  <a:pt x="2338911" y="-25716"/>
                  <a:pt x="2542169" y="7922"/>
                  <a:pt x="2813324" y="0"/>
                </a:cubicBezTo>
                <a:cubicBezTo>
                  <a:pt x="3084479" y="-7922"/>
                  <a:pt x="3150758" y="16858"/>
                  <a:pt x="3248060" y="0"/>
                </a:cubicBezTo>
                <a:cubicBezTo>
                  <a:pt x="3345362" y="-16858"/>
                  <a:pt x="3518626" y="38339"/>
                  <a:pt x="3628453" y="0"/>
                </a:cubicBezTo>
                <a:cubicBezTo>
                  <a:pt x="3738280" y="-38339"/>
                  <a:pt x="3957486" y="49252"/>
                  <a:pt x="4063188" y="0"/>
                </a:cubicBezTo>
                <a:cubicBezTo>
                  <a:pt x="4168890" y="-49252"/>
                  <a:pt x="4380587" y="3769"/>
                  <a:pt x="4660949" y="0"/>
                </a:cubicBezTo>
                <a:cubicBezTo>
                  <a:pt x="4941311" y="-3769"/>
                  <a:pt x="4960788" y="27011"/>
                  <a:pt x="5095685" y="0"/>
                </a:cubicBezTo>
                <a:cubicBezTo>
                  <a:pt x="5230582" y="-27011"/>
                  <a:pt x="5451250" y="58619"/>
                  <a:pt x="5639104" y="0"/>
                </a:cubicBezTo>
                <a:lnTo>
                  <a:pt x="5639104" y="0"/>
                </a:lnTo>
                <a:cubicBezTo>
                  <a:pt x="5696737" y="106680"/>
                  <a:pt x="5631120" y="270317"/>
                  <a:pt x="5639104" y="491778"/>
                </a:cubicBezTo>
                <a:cubicBezTo>
                  <a:pt x="5647088" y="713239"/>
                  <a:pt x="5592997" y="772436"/>
                  <a:pt x="5639104" y="1024537"/>
                </a:cubicBezTo>
                <a:cubicBezTo>
                  <a:pt x="5645480" y="1144404"/>
                  <a:pt x="5542588" y="1255255"/>
                  <a:pt x="5434192" y="1229449"/>
                </a:cubicBezTo>
                <a:cubicBezTo>
                  <a:pt x="5295603" y="1268424"/>
                  <a:pt x="5046975" y="1218895"/>
                  <a:pt x="4782089" y="1229449"/>
                </a:cubicBezTo>
                <a:cubicBezTo>
                  <a:pt x="4517203" y="1240003"/>
                  <a:pt x="4396704" y="1225999"/>
                  <a:pt x="4238670" y="1229449"/>
                </a:cubicBezTo>
                <a:cubicBezTo>
                  <a:pt x="4080636" y="1232899"/>
                  <a:pt x="3950387" y="1175567"/>
                  <a:pt x="3695251" y="1229449"/>
                </a:cubicBezTo>
                <a:cubicBezTo>
                  <a:pt x="3440115" y="1283331"/>
                  <a:pt x="3397549" y="1193056"/>
                  <a:pt x="3151831" y="1229449"/>
                </a:cubicBezTo>
                <a:cubicBezTo>
                  <a:pt x="2906113" y="1265842"/>
                  <a:pt x="2730958" y="1203280"/>
                  <a:pt x="2608412" y="1229449"/>
                </a:cubicBezTo>
                <a:cubicBezTo>
                  <a:pt x="2485866" y="1255618"/>
                  <a:pt x="2312454" y="1211290"/>
                  <a:pt x="2119335" y="1229449"/>
                </a:cubicBezTo>
                <a:cubicBezTo>
                  <a:pt x="1926216" y="1247608"/>
                  <a:pt x="1714731" y="1188061"/>
                  <a:pt x="1521574" y="1229449"/>
                </a:cubicBezTo>
                <a:cubicBezTo>
                  <a:pt x="1328417" y="1270837"/>
                  <a:pt x="1170496" y="1195939"/>
                  <a:pt x="978155" y="1229449"/>
                </a:cubicBezTo>
                <a:cubicBezTo>
                  <a:pt x="785814" y="1262959"/>
                  <a:pt x="442698" y="1130098"/>
                  <a:pt x="0" y="1229449"/>
                </a:cubicBezTo>
                <a:lnTo>
                  <a:pt x="0" y="1229449"/>
                </a:lnTo>
                <a:cubicBezTo>
                  <a:pt x="-16671" y="1110221"/>
                  <a:pt x="59359" y="923665"/>
                  <a:pt x="0" y="696690"/>
                </a:cubicBezTo>
                <a:cubicBezTo>
                  <a:pt x="-59359" y="469715"/>
                  <a:pt x="49640" y="334742"/>
                  <a:pt x="0" y="204912"/>
                </a:cubicBezTo>
                <a:cubicBezTo>
                  <a:pt x="-614" y="94793"/>
                  <a:pt x="74335" y="-18652"/>
                  <a:pt x="204912" y="0"/>
                </a:cubicBezTo>
                <a:close/>
              </a:path>
              <a:path w="5639104" h="1229449" stroke="0" extrusionOk="0">
                <a:moveTo>
                  <a:pt x="204912" y="0"/>
                </a:moveTo>
                <a:cubicBezTo>
                  <a:pt x="309626" y="-40972"/>
                  <a:pt x="575364" y="34441"/>
                  <a:pt x="693989" y="0"/>
                </a:cubicBezTo>
                <a:cubicBezTo>
                  <a:pt x="812614" y="-34441"/>
                  <a:pt x="932407" y="22262"/>
                  <a:pt x="1074383" y="0"/>
                </a:cubicBezTo>
                <a:cubicBezTo>
                  <a:pt x="1216359" y="-22262"/>
                  <a:pt x="1491849" y="60035"/>
                  <a:pt x="1726486" y="0"/>
                </a:cubicBezTo>
                <a:cubicBezTo>
                  <a:pt x="1961123" y="-60035"/>
                  <a:pt x="2105431" y="8371"/>
                  <a:pt x="2215563" y="0"/>
                </a:cubicBezTo>
                <a:cubicBezTo>
                  <a:pt x="2325695" y="-8371"/>
                  <a:pt x="2491161" y="45672"/>
                  <a:pt x="2704640" y="0"/>
                </a:cubicBezTo>
                <a:cubicBezTo>
                  <a:pt x="2918119" y="-45672"/>
                  <a:pt x="3192136" y="56151"/>
                  <a:pt x="3356743" y="0"/>
                </a:cubicBezTo>
                <a:cubicBezTo>
                  <a:pt x="3521350" y="-56151"/>
                  <a:pt x="3626839" y="32963"/>
                  <a:pt x="3791479" y="0"/>
                </a:cubicBezTo>
                <a:cubicBezTo>
                  <a:pt x="3956119" y="-32963"/>
                  <a:pt x="4178132" y="30108"/>
                  <a:pt x="4443582" y="0"/>
                </a:cubicBezTo>
                <a:cubicBezTo>
                  <a:pt x="4709032" y="-30108"/>
                  <a:pt x="4886283" y="25133"/>
                  <a:pt x="5095685" y="0"/>
                </a:cubicBezTo>
                <a:cubicBezTo>
                  <a:pt x="5305087" y="-25133"/>
                  <a:pt x="5500182" y="53220"/>
                  <a:pt x="5639104" y="0"/>
                </a:cubicBezTo>
                <a:lnTo>
                  <a:pt x="5639104" y="0"/>
                </a:lnTo>
                <a:cubicBezTo>
                  <a:pt x="5641579" y="186974"/>
                  <a:pt x="5628431" y="315666"/>
                  <a:pt x="5639104" y="532759"/>
                </a:cubicBezTo>
                <a:cubicBezTo>
                  <a:pt x="5649777" y="749852"/>
                  <a:pt x="5582263" y="858655"/>
                  <a:pt x="5639104" y="1024537"/>
                </a:cubicBezTo>
                <a:cubicBezTo>
                  <a:pt x="5641946" y="1142085"/>
                  <a:pt x="5549397" y="1231942"/>
                  <a:pt x="5434192" y="1229449"/>
                </a:cubicBezTo>
                <a:cubicBezTo>
                  <a:pt x="5247710" y="1277908"/>
                  <a:pt x="5112452" y="1209819"/>
                  <a:pt x="4945115" y="1229449"/>
                </a:cubicBezTo>
                <a:cubicBezTo>
                  <a:pt x="4777778" y="1249079"/>
                  <a:pt x="4591303" y="1172383"/>
                  <a:pt x="4401696" y="1229449"/>
                </a:cubicBezTo>
                <a:cubicBezTo>
                  <a:pt x="4212089" y="1286515"/>
                  <a:pt x="4086924" y="1164361"/>
                  <a:pt x="3803934" y="1229449"/>
                </a:cubicBezTo>
                <a:cubicBezTo>
                  <a:pt x="3520944" y="1294537"/>
                  <a:pt x="3416460" y="1161435"/>
                  <a:pt x="3206173" y="1229449"/>
                </a:cubicBezTo>
                <a:cubicBezTo>
                  <a:pt x="2995886" y="1297463"/>
                  <a:pt x="2769172" y="1161173"/>
                  <a:pt x="2608412" y="1229449"/>
                </a:cubicBezTo>
                <a:cubicBezTo>
                  <a:pt x="2447652" y="1297725"/>
                  <a:pt x="2325417" y="1213569"/>
                  <a:pt x="2228019" y="1229449"/>
                </a:cubicBezTo>
                <a:cubicBezTo>
                  <a:pt x="2130621" y="1245329"/>
                  <a:pt x="1915209" y="1181023"/>
                  <a:pt x="1793283" y="1229449"/>
                </a:cubicBezTo>
                <a:cubicBezTo>
                  <a:pt x="1671357" y="1277875"/>
                  <a:pt x="1386019" y="1207576"/>
                  <a:pt x="1195522" y="1229449"/>
                </a:cubicBezTo>
                <a:cubicBezTo>
                  <a:pt x="1005025" y="1251322"/>
                  <a:pt x="868299" y="1194430"/>
                  <a:pt x="706445" y="1229449"/>
                </a:cubicBezTo>
                <a:cubicBezTo>
                  <a:pt x="544591" y="1264468"/>
                  <a:pt x="290227" y="1193283"/>
                  <a:pt x="0" y="1229449"/>
                </a:cubicBezTo>
                <a:lnTo>
                  <a:pt x="0" y="1229449"/>
                </a:lnTo>
                <a:cubicBezTo>
                  <a:pt x="-37917" y="1057547"/>
                  <a:pt x="50717" y="848579"/>
                  <a:pt x="0" y="706935"/>
                </a:cubicBezTo>
                <a:cubicBezTo>
                  <a:pt x="-50717" y="565291"/>
                  <a:pt x="28200" y="389970"/>
                  <a:pt x="0" y="204912"/>
                </a:cubicBezTo>
                <a:cubicBezTo>
                  <a:pt x="-5053" y="101885"/>
                  <a:pt x="85318" y="-8523"/>
                  <a:pt x="204912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>
              <a:schemeClr val="accent1">
                <a:alpha val="78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يَـلْـعَـبُ</a:t>
            </a:r>
            <a:r>
              <a:rPr kumimoji="0" lang="ar-OM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سَـعِيدٌ فِـي الْـحَـدِيقَةِ </a:t>
            </a:r>
            <a:r>
              <a:rPr kumimoji="0" lang="ar-OM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SG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9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, computer, table&#10;&#10;Description automatically generated">
            <a:extLst>
              <a:ext uri="{FF2B5EF4-FFF2-40B4-BE49-F238E27FC236}">
                <a16:creationId xmlns:a16="http://schemas.microsoft.com/office/drawing/2014/main" id="{E1E07F47-0DC4-4266-8D1C-0CED54C79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38"/>
          <a:stretch/>
        </p:blipFill>
        <p:spPr>
          <a:xfrm>
            <a:off x="-46383" y="0"/>
            <a:ext cx="12284765" cy="7779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60AAD6-E578-4C8D-8FA3-BB13165A6EBB}"/>
              </a:ext>
            </a:extLst>
          </p:cNvPr>
          <p:cNvSpPr txBox="1"/>
          <p:nvPr/>
        </p:nvSpPr>
        <p:spPr>
          <a:xfrm>
            <a:off x="1981199" y="2180842"/>
            <a:ext cx="8229599" cy="4985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OM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822223" y="2833511"/>
            <a:ext cx="6762044" cy="314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6600" b="1" dirty="0" smtClean="0"/>
              <a:t>الْـجُـمْـلَـةُ الْـفِعْـلِيَّـةُ</a:t>
            </a:r>
            <a:r>
              <a:rPr lang="ar-OM" sz="4000" dirty="0" smtClean="0"/>
              <a:t> </a:t>
            </a:r>
            <a:endParaRPr lang="ar-OM" sz="4000" dirty="0"/>
          </a:p>
        </p:txBody>
      </p:sp>
    </p:spTree>
    <p:extLst>
      <p:ext uri="{BB962C8B-B14F-4D97-AF65-F5344CB8AC3E}">
        <p14:creationId xmlns:p14="http://schemas.microsoft.com/office/powerpoint/2010/main" val="82142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2D6CE-E4EC-44A6-A55C-EF92DF257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10"/>
          <a:stretch/>
        </p:blipFill>
        <p:spPr>
          <a:xfrm flipH="1">
            <a:off x="0" y="0"/>
            <a:ext cx="12192000" cy="6884505"/>
          </a:xfrm>
          <a:prstGeom prst="rect">
            <a:avLst/>
          </a:prstGeom>
        </p:spPr>
      </p:pic>
      <p:pic>
        <p:nvPicPr>
          <p:cNvPr id="11" name="Picture 10" descr="A picture containing object, lamp, mirror&#10;&#10;Description automatically generated">
            <a:extLst>
              <a:ext uri="{FF2B5EF4-FFF2-40B4-BE49-F238E27FC236}">
                <a16:creationId xmlns:a16="http://schemas.microsoft.com/office/drawing/2014/main" id="{69EBFBE4-2E72-43D9-81A1-2B1D4F6CA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0" b="93067" l="9793" r="89831">
                        <a14:foregroundMark x1="64783" y1="55333" x2="40301" y2="69067"/>
                        <a14:foregroundMark x1="46516" y1="72267" x2="41996" y2="23333"/>
                        <a14:foregroundMark x1="41996" y1="23333" x2="40113" y2="16800"/>
                        <a14:foregroundMark x1="40113" y1="16800" x2="82109" y2="68533"/>
                        <a14:foregroundMark x1="82109" y1="68533" x2="82298" y2="70533"/>
                        <a14:foregroundMark x1="84181" y1="64933" x2="47834" y2="83200"/>
                        <a14:foregroundMark x1="47834" y1="83200" x2="34275" y2="84400"/>
                        <a14:foregroundMark x1="32392" y1="84400" x2="25800" y2="80000"/>
                        <a14:foregroundMark x1="28060" y1="73867" x2="29567" y2="57733"/>
                        <a14:foregroundMark x1="29944" y1="57733" x2="28437" y2="36667"/>
                        <a14:foregroundMark x1="30508" y1="29733" x2="39736" y2="8133"/>
                        <a14:foregroundMark x1="40113" y1="4800" x2="40113" y2="4800"/>
                        <a14:foregroundMark x1="36911" y1="4800" x2="36911" y2="4800"/>
                        <a14:foregroundMark x1="47458" y1="93067" x2="47458" y2="93067"/>
                        <a14:backgroundMark x1="17326" y1="23867" x2="17326" y2="23867"/>
                        <a14:backgroundMark x1="15631" y1="26667" x2="12241" y2="31867"/>
                        <a14:backgroundMark x1="12994" y1="32133" x2="12994" y2="41067"/>
                        <a14:backgroundMark x1="12994" y1="41067" x2="13559" y2="49600"/>
                        <a14:backgroundMark x1="13559" y1="49600" x2="13559" y2="50000"/>
                        <a14:backgroundMark x1="13748" y1="50000" x2="10734" y2="62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411" y="-322165"/>
            <a:ext cx="1324354" cy="2292628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5FA5C6-A11C-4F56-BF9F-F646030B6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2880450"/>
            <a:ext cx="1510749" cy="107263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C9E4D7-11A7-46DB-A1E3-4F551D32908A}"/>
              </a:ext>
            </a:extLst>
          </p:cNvPr>
          <p:cNvSpPr/>
          <p:nvPr/>
        </p:nvSpPr>
        <p:spPr>
          <a:xfrm>
            <a:off x="7754490" y="190261"/>
            <a:ext cx="3796173" cy="1364974"/>
          </a:xfrm>
          <a:custGeom>
            <a:avLst/>
            <a:gdLst>
              <a:gd name="connsiteX0" fmla="*/ 0 w 3005951"/>
              <a:gd name="connsiteY0" fmla="*/ 227500 h 1364974"/>
              <a:gd name="connsiteX1" fmla="*/ 227500 w 3005951"/>
              <a:gd name="connsiteY1" fmla="*/ 0 h 1364974"/>
              <a:gd name="connsiteX2" fmla="*/ 2778451 w 3005951"/>
              <a:gd name="connsiteY2" fmla="*/ 0 h 1364974"/>
              <a:gd name="connsiteX3" fmla="*/ 3005951 w 3005951"/>
              <a:gd name="connsiteY3" fmla="*/ 227500 h 1364974"/>
              <a:gd name="connsiteX4" fmla="*/ 3005951 w 3005951"/>
              <a:gd name="connsiteY4" fmla="*/ 1137474 h 1364974"/>
              <a:gd name="connsiteX5" fmla="*/ 2778451 w 3005951"/>
              <a:gd name="connsiteY5" fmla="*/ 1364974 h 1364974"/>
              <a:gd name="connsiteX6" fmla="*/ 227500 w 3005951"/>
              <a:gd name="connsiteY6" fmla="*/ 1364974 h 1364974"/>
              <a:gd name="connsiteX7" fmla="*/ 0 w 3005951"/>
              <a:gd name="connsiteY7" fmla="*/ 1137474 h 1364974"/>
              <a:gd name="connsiteX8" fmla="*/ 0 w 3005951"/>
              <a:gd name="connsiteY8" fmla="*/ 227500 h 136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5951" h="1364974" fill="none" extrusionOk="0">
                <a:moveTo>
                  <a:pt x="0" y="227500"/>
                </a:moveTo>
                <a:cubicBezTo>
                  <a:pt x="8332" y="108894"/>
                  <a:pt x="94267" y="5405"/>
                  <a:pt x="227500" y="0"/>
                </a:cubicBezTo>
                <a:cubicBezTo>
                  <a:pt x="856173" y="-12442"/>
                  <a:pt x="1926423" y="64247"/>
                  <a:pt x="2778451" y="0"/>
                </a:cubicBezTo>
                <a:cubicBezTo>
                  <a:pt x="2921061" y="5306"/>
                  <a:pt x="3006037" y="108757"/>
                  <a:pt x="3005951" y="227500"/>
                </a:cubicBezTo>
                <a:cubicBezTo>
                  <a:pt x="3066408" y="545650"/>
                  <a:pt x="2936428" y="986203"/>
                  <a:pt x="3005951" y="1137474"/>
                </a:cubicBezTo>
                <a:cubicBezTo>
                  <a:pt x="3003220" y="1251409"/>
                  <a:pt x="2908862" y="1357700"/>
                  <a:pt x="2778451" y="1364974"/>
                </a:cubicBezTo>
                <a:cubicBezTo>
                  <a:pt x="1564015" y="1303453"/>
                  <a:pt x="1228920" y="1305747"/>
                  <a:pt x="227500" y="1364974"/>
                </a:cubicBezTo>
                <a:cubicBezTo>
                  <a:pt x="106443" y="1383201"/>
                  <a:pt x="-3149" y="1264597"/>
                  <a:pt x="0" y="1137474"/>
                </a:cubicBezTo>
                <a:cubicBezTo>
                  <a:pt x="-63148" y="931817"/>
                  <a:pt x="-38550" y="617518"/>
                  <a:pt x="0" y="227500"/>
                </a:cubicBezTo>
                <a:close/>
              </a:path>
              <a:path w="3005951" h="1364974" stroke="0" extrusionOk="0">
                <a:moveTo>
                  <a:pt x="0" y="227500"/>
                </a:moveTo>
                <a:cubicBezTo>
                  <a:pt x="2691" y="105397"/>
                  <a:pt x="102311" y="-8741"/>
                  <a:pt x="227500" y="0"/>
                </a:cubicBezTo>
                <a:cubicBezTo>
                  <a:pt x="1371402" y="156506"/>
                  <a:pt x="1876739" y="-134672"/>
                  <a:pt x="2778451" y="0"/>
                </a:cubicBezTo>
                <a:cubicBezTo>
                  <a:pt x="2903698" y="11849"/>
                  <a:pt x="2986558" y="94680"/>
                  <a:pt x="3005951" y="227500"/>
                </a:cubicBezTo>
                <a:cubicBezTo>
                  <a:pt x="2969697" y="364158"/>
                  <a:pt x="2947322" y="956425"/>
                  <a:pt x="3005951" y="1137474"/>
                </a:cubicBezTo>
                <a:cubicBezTo>
                  <a:pt x="3020852" y="1269309"/>
                  <a:pt x="2908785" y="1363439"/>
                  <a:pt x="2778451" y="1364974"/>
                </a:cubicBezTo>
                <a:cubicBezTo>
                  <a:pt x="2477106" y="1451380"/>
                  <a:pt x="1076262" y="1201601"/>
                  <a:pt x="227500" y="1364974"/>
                </a:cubicBezTo>
                <a:cubicBezTo>
                  <a:pt x="104296" y="1372883"/>
                  <a:pt x="10075" y="1270423"/>
                  <a:pt x="0" y="1137474"/>
                </a:cubicBezTo>
                <a:cubicBezTo>
                  <a:pt x="-2368" y="790442"/>
                  <a:pt x="39123" y="474186"/>
                  <a:pt x="0" y="2275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E9AEAA"/>
            </a:solidFill>
            <a:extLst>
              <a:ext uri="{C807C97D-BFC1-408E-A445-0C87EB9F89A2}">
                <ask:lineSketchStyleProps xmlns:ask="http://schemas.microsoft.com/office/drawing/2018/sketchyshapes" xmlns="" sd="13228955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7646BB-F573-47C4-B7D8-59900F6EC5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4850" y="3484334"/>
            <a:ext cx="993913" cy="681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A7AC6C-BD7F-429E-B08F-C0657C538B12}"/>
              </a:ext>
            </a:extLst>
          </p:cNvPr>
          <p:cNvSpPr txBox="1"/>
          <p:nvPr/>
        </p:nvSpPr>
        <p:spPr>
          <a:xfrm>
            <a:off x="1275645" y="1239646"/>
            <a:ext cx="10187156" cy="395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ar-OM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kumimoji="0" lang="ar-OM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akkal Majalla" panose="02000000000000000000" pitchFamily="2" charset="-78"/>
                <a:cs typeface="Sakkal Majalla" panose="02000000000000000000" pitchFamily="2" charset="-78"/>
              </a:rPr>
              <a:t>ــــ</a:t>
            </a:r>
            <a:r>
              <a:rPr kumimoji="0" lang="ar-OM" sz="5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akkal Majalla" panose="02000000000000000000" pitchFamily="2" charset="-78"/>
                <a:cs typeface="Sakkal Majalla" panose="02000000000000000000" pitchFamily="2" charset="-78"/>
              </a:rPr>
              <a:t>  تعرف على الجملة الفعلية .</a:t>
            </a:r>
            <a:endParaRPr kumimoji="0" lang="ar-SA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SA" sz="5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 </a:t>
            </a:r>
            <a:r>
              <a:rPr lang="ar-OM" sz="5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 </a:t>
            </a:r>
            <a:r>
              <a:rPr lang="ar-SA" sz="5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OM" sz="5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توظيف الجملة الفعلية في الحديث والكتابة .</a:t>
            </a:r>
            <a:endParaRPr lang="ar-SA" sz="5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SG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5B2547-407F-47BF-A397-817D56967218}"/>
              </a:ext>
            </a:extLst>
          </p:cNvPr>
          <p:cNvSpPr/>
          <p:nvPr/>
        </p:nvSpPr>
        <p:spPr>
          <a:xfrm>
            <a:off x="6920781" y="408649"/>
            <a:ext cx="4226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OM" sz="4800" b="1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أهداف الدرس :</a:t>
            </a:r>
            <a:endParaRPr kumimoji="0" lang="ar-AE" sz="4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4D29ACB-AFE8-4062-BF9E-693BF2EE4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37" y="0"/>
            <a:ext cx="5448863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528685C-2D5B-4105-80FA-215ABEC949E8}"/>
              </a:ext>
            </a:extLst>
          </p:cNvPr>
          <p:cNvSpPr txBox="1"/>
          <p:nvPr/>
        </p:nvSpPr>
        <p:spPr>
          <a:xfrm>
            <a:off x="804043" y="1513847"/>
            <a:ext cx="518685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22539860">
                  <a:custGeom>
                    <a:avLst/>
                    <a:gdLst>
                      <a:gd name="connsiteX0" fmla="*/ 0 w 5097516"/>
                      <a:gd name="connsiteY0" fmla="*/ 0 h 769441"/>
                      <a:gd name="connsiteX1" fmla="*/ 739140 w 5097516"/>
                      <a:gd name="connsiteY1" fmla="*/ 0 h 769441"/>
                      <a:gd name="connsiteX2" fmla="*/ 1223404 w 5097516"/>
                      <a:gd name="connsiteY2" fmla="*/ 0 h 769441"/>
                      <a:gd name="connsiteX3" fmla="*/ 1707668 w 5097516"/>
                      <a:gd name="connsiteY3" fmla="*/ 0 h 769441"/>
                      <a:gd name="connsiteX4" fmla="*/ 2395833 w 5097516"/>
                      <a:gd name="connsiteY4" fmla="*/ 0 h 769441"/>
                      <a:gd name="connsiteX5" fmla="*/ 3083997 w 5097516"/>
                      <a:gd name="connsiteY5" fmla="*/ 0 h 769441"/>
                      <a:gd name="connsiteX6" fmla="*/ 3823137 w 5097516"/>
                      <a:gd name="connsiteY6" fmla="*/ 0 h 769441"/>
                      <a:gd name="connsiteX7" fmla="*/ 4409351 w 5097516"/>
                      <a:gd name="connsiteY7" fmla="*/ 0 h 769441"/>
                      <a:gd name="connsiteX8" fmla="*/ 5097516 w 5097516"/>
                      <a:gd name="connsiteY8" fmla="*/ 0 h 769441"/>
                      <a:gd name="connsiteX9" fmla="*/ 5097516 w 5097516"/>
                      <a:gd name="connsiteY9" fmla="*/ 400109 h 769441"/>
                      <a:gd name="connsiteX10" fmla="*/ 5097516 w 5097516"/>
                      <a:gd name="connsiteY10" fmla="*/ 769441 h 769441"/>
                      <a:gd name="connsiteX11" fmla="*/ 4409351 w 5097516"/>
                      <a:gd name="connsiteY11" fmla="*/ 769441 h 769441"/>
                      <a:gd name="connsiteX12" fmla="*/ 3874112 w 5097516"/>
                      <a:gd name="connsiteY12" fmla="*/ 769441 h 769441"/>
                      <a:gd name="connsiteX13" fmla="*/ 3389848 w 5097516"/>
                      <a:gd name="connsiteY13" fmla="*/ 769441 h 769441"/>
                      <a:gd name="connsiteX14" fmla="*/ 2803634 w 5097516"/>
                      <a:gd name="connsiteY14" fmla="*/ 769441 h 769441"/>
                      <a:gd name="connsiteX15" fmla="*/ 2115469 w 5097516"/>
                      <a:gd name="connsiteY15" fmla="*/ 769441 h 769441"/>
                      <a:gd name="connsiteX16" fmla="*/ 1376329 w 5097516"/>
                      <a:gd name="connsiteY16" fmla="*/ 769441 h 769441"/>
                      <a:gd name="connsiteX17" fmla="*/ 637190 w 5097516"/>
                      <a:gd name="connsiteY17" fmla="*/ 769441 h 769441"/>
                      <a:gd name="connsiteX18" fmla="*/ 0 w 5097516"/>
                      <a:gd name="connsiteY18" fmla="*/ 769441 h 769441"/>
                      <a:gd name="connsiteX19" fmla="*/ 0 w 5097516"/>
                      <a:gd name="connsiteY19" fmla="*/ 400109 h 769441"/>
                      <a:gd name="connsiteX20" fmla="*/ 0 w 5097516"/>
                      <a:gd name="connsiteY20" fmla="*/ 0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97516" h="769441" extrusionOk="0">
                        <a:moveTo>
                          <a:pt x="0" y="0"/>
                        </a:moveTo>
                        <a:cubicBezTo>
                          <a:pt x="301452" y="-2662"/>
                          <a:pt x="374800" y="29557"/>
                          <a:pt x="739140" y="0"/>
                        </a:cubicBezTo>
                        <a:cubicBezTo>
                          <a:pt x="1103480" y="-29557"/>
                          <a:pt x="1001557" y="-931"/>
                          <a:pt x="1223404" y="0"/>
                        </a:cubicBezTo>
                        <a:cubicBezTo>
                          <a:pt x="1445251" y="931"/>
                          <a:pt x="1538871" y="-19168"/>
                          <a:pt x="1707668" y="0"/>
                        </a:cubicBezTo>
                        <a:cubicBezTo>
                          <a:pt x="1876465" y="19168"/>
                          <a:pt x="2080019" y="-24357"/>
                          <a:pt x="2395833" y="0"/>
                        </a:cubicBezTo>
                        <a:cubicBezTo>
                          <a:pt x="2711647" y="24357"/>
                          <a:pt x="2881736" y="26953"/>
                          <a:pt x="3083997" y="0"/>
                        </a:cubicBezTo>
                        <a:cubicBezTo>
                          <a:pt x="3286258" y="-26953"/>
                          <a:pt x="3640489" y="27465"/>
                          <a:pt x="3823137" y="0"/>
                        </a:cubicBezTo>
                        <a:cubicBezTo>
                          <a:pt x="4005785" y="-27465"/>
                          <a:pt x="4178795" y="-6426"/>
                          <a:pt x="4409351" y="0"/>
                        </a:cubicBezTo>
                        <a:cubicBezTo>
                          <a:pt x="4639907" y="6426"/>
                          <a:pt x="4862121" y="9891"/>
                          <a:pt x="5097516" y="0"/>
                        </a:cubicBezTo>
                        <a:cubicBezTo>
                          <a:pt x="5088616" y="190139"/>
                          <a:pt x="5113165" y="288319"/>
                          <a:pt x="5097516" y="400109"/>
                        </a:cubicBezTo>
                        <a:cubicBezTo>
                          <a:pt x="5081867" y="511899"/>
                          <a:pt x="5114722" y="637635"/>
                          <a:pt x="5097516" y="769441"/>
                        </a:cubicBezTo>
                        <a:cubicBezTo>
                          <a:pt x="4919068" y="779636"/>
                          <a:pt x="4559563" y="769955"/>
                          <a:pt x="4409351" y="769441"/>
                        </a:cubicBezTo>
                        <a:cubicBezTo>
                          <a:pt x="4259139" y="768927"/>
                          <a:pt x="3993581" y="795953"/>
                          <a:pt x="3874112" y="769441"/>
                        </a:cubicBezTo>
                        <a:cubicBezTo>
                          <a:pt x="3754643" y="742929"/>
                          <a:pt x="3528562" y="761750"/>
                          <a:pt x="3389848" y="769441"/>
                        </a:cubicBezTo>
                        <a:cubicBezTo>
                          <a:pt x="3251134" y="777132"/>
                          <a:pt x="3047345" y="778425"/>
                          <a:pt x="2803634" y="769441"/>
                        </a:cubicBezTo>
                        <a:cubicBezTo>
                          <a:pt x="2559923" y="760457"/>
                          <a:pt x="2366789" y="766692"/>
                          <a:pt x="2115469" y="769441"/>
                        </a:cubicBezTo>
                        <a:cubicBezTo>
                          <a:pt x="1864150" y="772190"/>
                          <a:pt x="1687914" y="743865"/>
                          <a:pt x="1376329" y="769441"/>
                        </a:cubicBezTo>
                        <a:cubicBezTo>
                          <a:pt x="1064744" y="795017"/>
                          <a:pt x="990240" y="755170"/>
                          <a:pt x="637190" y="769441"/>
                        </a:cubicBezTo>
                        <a:cubicBezTo>
                          <a:pt x="284140" y="783712"/>
                          <a:pt x="318285" y="786594"/>
                          <a:pt x="0" y="769441"/>
                        </a:cubicBezTo>
                        <a:cubicBezTo>
                          <a:pt x="-15419" y="658838"/>
                          <a:pt x="-8461" y="481717"/>
                          <a:pt x="0" y="400109"/>
                        </a:cubicBezTo>
                        <a:cubicBezTo>
                          <a:pt x="8461" y="318501"/>
                          <a:pt x="-16622" y="1059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</a:rPr>
              <a:t>يَــقْــرَأُ </a:t>
            </a:r>
            <a:r>
              <a:rPr lang="ar-SA" sz="4400" b="1" dirty="0">
                <a:solidFill>
                  <a:srgbClr val="00B050"/>
                </a:solidFill>
              </a:rPr>
              <a:t>الْــوَلَــدُ</a:t>
            </a:r>
            <a:r>
              <a:rPr lang="ar-SA" sz="4400" b="1" dirty="0">
                <a:solidFill>
                  <a:srgbClr val="FF0000"/>
                </a:solidFill>
              </a:rPr>
              <a:t> </a:t>
            </a:r>
            <a:r>
              <a:rPr lang="ar-SA" sz="4400" b="1" dirty="0">
                <a:solidFill>
                  <a:schemeClr val="accent5">
                    <a:lumMod val="75000"/>
                  </a:schemeClr>
                </a:solidFill>
              </a:rPr>
              <a:t>الْــكِــتَــابَ .</a:t>
            </a:r>
            <a:endParaRPr lang="ar-OM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D7E3CD7-66FF-497E-8952-50B21306E56C}"/>
              </a:ext>
            </a:extLst>
          </p:cNvPr>
          <p:cNvSpPr txBox="1"/>
          <p:nvPr/>
        </p:nvSpPr>
        <p:spPr>
          <a:xfrm>
            <a:off x="4605867" y="515007"/>
            <a:ext cx="1122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OM" sz="3200" b="1" dirty="0" smtClean="0"/>
              <a:t>مثال :</a:t>
            </a:r>
            <a:endParaRPr lang="ar-OM" sz="3200" b="1" dirty="0"/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3C3573CD-66E9-4B06-A3E1-6B96786ED293}"/>
              </a:ext>
            </a:extLst>
          </p:cNvPr>
          <p:cNvCxnSpPr>
            <a:cxnSpLocks/>
          </p:cNvCxnSpPr>
          <p:nvPr/>
        </p:nvCxnSpPr>
        <p:spPr>
          <a:xfrm>
            <a:off x="5181600" y="2283288"/>
            <a:ext cx="0" cy="848795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B628BB0B-E3FE-49E4-99DB-E37410D41F95}"/>
              </a:ext>
            </a:extLst>
          </p:cNvPr>
          <p:cNvCxnSpPr>
            <a:cxnSpLocks/>
          </p:cNvCxnSpPr>
          <p:nvPr/>
        </p:nvCxnSpPr>
        <p:spPr>
          <a:xfrm>
            <a:off x="3710152" y="2283288"/>
            <a:ext cx="0" cy="848795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A1F023D-7210-441F-8818-1024CF6A6F94}"/>
              </a:ext>
            </a:extLst>
          </p:cNvPr>
          <p:cNvSpPr txBox="1"/>
          <p:nvPr/>
        </p:nvSpPr>
        <p:spPr>
          <a:xfrm>
            <a:off x="4711638" y="3316749"/>
            <a:ext cx="110358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/>
              <a:t>فِــعْــلٌ</a:t>
            </a:r>
            <a:endParaRPr lang="ar-OM" sz="3200" b="1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3B9E914-2097-46A4-B6C5-720F78135280}"/>
              </a:ext>
            </a:extLst>
          </p:cNvPr>
          <p:cNvSpPr txBox="1"/>
          <p:nvPr/>
        </p:nvSpPr>
        <p:spPr>
          <a:xfrm>
            <a:off x="3090045" y="3335436"/>
            <a:ext cx="12773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3200" b="1" dirty="0"/>
              <a:t>فَــاعِــلٌ</a:t>
            </a:r>
            <a:endParaRPr lang="ar-OM" sz="3200" b="1" dirty="0"/>
          </a:p>
        </p:txBody>
      </p:sp>
    </p:spTree>
    <p:extLst>
      <p:ext uri="{BB962C8B-B14F-4D97-AF65-F5344CB8AC3E}">
        <p14:creationId xmlns:p14="http://schemas.microsoft.com/office/powerpoint/2010/main" val="30552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298</Words>
  <Application>Microsoft Office PowerPoint</Application>
  <PresentationFormat>شاشة عريضة</PresentationFormat>
  <Paragraphs>116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(AH) Manal Black</vt:lpstr>
      <vt:lpstr>Arial</vt:lpstr>
      <vt:lpstr>Calibri</vt:lpstr>
      <vt:lpstr>Calibri Light</vt:lpstr>
      <vt:lpstr>Sakkal Majalla</vt:lpstr>
      <vt:lpstr>Times New Roman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مهاء سعيد عبدالله حمد السعدية</dc:creator>
  <cp:lastModifiedBy>‏‏مستخدم Windows</cp:lastModifiedBy>
  <cp:revision>95</cp:revision>
  <dcterms:created xsi:type="dcterms:W3CDTF">2020-12-07T12:53:39Z</dcterms:created>
  <dcterms:modified xsi:type="dcterms:W3CDTF">2021-01-14T06:07:20Z</dcterms:modified>
</cp:coreProperties>
</file>